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3"/>
  </p:notesMasterIdLst>
  <p:sldIdLst>
    <p:sldId id="256" r:id="rId2"/>
    <p:sldId id="260" r:id="rId3"/>
    <p:sldId id="261" r:id="rId4"/>
    <p:sldId id="265" r:id="rId5"/>
    <p:sldId id="287" r:id="rId6"/>
    <p:sldId id="288" r:id="rId7"/>
    <p:sldId id="289" r:id="rId8"/>
    <p:sldId id="290" r:id="rId9"/>
    <p:sldId id="291" r:id="rId10"/>
    <p:sldId id="292" r:id="rId11"/>
    <p:sldId id="293" r:id="rId12"/>
    <p:sldId id="317" r:id="rId13"/>
    <p:sldId id="300" r:id="rId14"/>
    <p:sldId id="274" r:id="rId15"/>
    <p:sldId id="276" r:id="rId16"/>
    <p:sldId id="277" r:id="rId17"/>
    <p:sldId id="281" r:id="rId18"/>
    <p:sldId id="284" r:id="rId19"/>
    <p:sldId id="294" r:id="rId20"/>
    <p:sldId id="295" r:id="rId21"/>
    <p:sldId id="296" r:id="rId22"/>
    <p:sldId id="319" r:id="rId23"/>
    <p:sldId id="269" r:id="rId24"/>
    <p:sldId id="270" r:id="rId25"/>
    <p:sldId id="275" r:id="rId26"/>
    <p:sldId id="299" r:id="rId27"/>
    <p:sldId id="280" r:id="rId28"/>
    <p:sldId id="285" r:id="rId29"/>
    <p:sldId id="298" r:id="rId30"/>
    <p:sldId id="304" r:id="rId31"/>
    <p:sldId id="305" r:id="rId32"/>
    <p:sldId id="307" r:id="rId33"/>
    <p:sldId id="320" r:id="rId34"/>
    <p:sldId id="267" r:id="rId35"/>
    <p:sldId id="271" r:id="rId36"/>
    <p:sldId id="272" r:id="rId37"/>
    <p:sldId id="273" r:id="rId38"/>
    <p:sldId id="279" r:id="rId39"/>
    <p:sldId id="282" r:id="rId40"/>
    <p:sldId id="283" r:id="rId41"/>
    <p:sldId id="286" r:id="rId42"/>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1500"/>
    <a:srgbClr val="462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10" autoAdjust="0"/>
    <p:restoredTop sz="58250" autoAdjust="0"/>
  </p:normalViewPr>
  <p:slideViewPr>
    <p:cSldViewPr snapToGrid="0">
      <p:cViewPr varScale="1">
        <p:scale>
          <a:sx n="42" d="100"/>
          <a:sy n="42" d="100"/>
        </p:scale>
        <p:origin x="1722" y="30"/>
      </p:cViewPr>
      <p:guideLst/>
    </p:cSldViewPr>
  </p:slideViewPr>
  <p:notesTextViewPr>
    <p:cViewPr>
      <p:scale>
        <a:sx n="1" d="1"/>
        <a:sy n="1" d="1"/>
      </p:scale>
      <p:origin x="0" y="0"/>
    </p:cViewPr>
  </p:notesTextViewPr>
  <p:sorterViewPr>
    <p:cViewPr>
      <p:scale>
        <a:sx n="90" d="100"/>
        <a:sy n="90" d="100"/>
      </p:scale>
      <p:origin x="0" y="-25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A9A2759-3EFB-4FF1-9F38-807156616CCC}" type="datetimeFigureOut">
              <a:rPr lang="en-US" smtClean="0"/>
              <a:t>8/6/2019</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1B7B3A3-35B1-4C59-8E4E-DC8CFB2BCC28}" type="slidenum">
              <a:rPr lang="en-US" smtClean="0"/>
              <a:t>‹#›</a:t>
            </a:fld>
            <a:endParaRPr lang="en-US"/>
          </a:p>
        </p:txBody>
      </p:sp>
    </p:spTree>
    <p:extLst>
      <p:ext uri="{BB962C8B-B14F-4D97-AF65-F5344CB8AC3E}">
        <p14:creationId xmlns:p14="http://schemas.microsoft.com/office/powerpoint/2010/main" val="3052770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American Wine Society’s 2019 National Tasting Project.</a:t>
            </a:r>
          </a:p>
          <a:p>
            <a:endParaRPr lang="en-US" dirty="0"/>
          </a:p>
          <a:p>
            <a:r>
              <a:rPr lang="en-US" dirty="0"/>
              <a:t>I am ____________________, I will be leading you through Napa Valley today.  This presentation was made possible with support from the Napa Valley Vintners and Constellation Brands.</a:t>
            </a:r>
          </a:p>
          <a:p>
            <a:endParaRPr lang="en-US" dirty="0"/>
          </a:p>
          <a:p>
            <a:pPr defTabSz="942289">
              <a:defRPr/>
            </a:pPr>
            <a:r>
              <a:rPr lang="en-US" dirty="0"/>
              <a:t>Napa Valley is known for its innovative, quality-driven wines that stand among the best in the world, but most winemakers will tell you that quality starts in the vineyard. Their great diversity of soils, unique microclimates and collaboration within the vintner community compel their vintners and growers to refine their grape growing practices to produce the best possible wines.</a:t>
            </a:r>
          </a:p>
          <a:p>
            <a:pPr defTabSz="942289">
              <a:defRPr/>
            </a:pPr>
            <a:endParaRPr lang="en-US" dirty="0"/>
          </a:p>
          <a:p>
            <a:pPr defTabSz="942289">
              <a:defRPr/>
            </a:pPr>
            <a:r>
              <a:rPr lang="en-US" dirty="0"/>
              <a:t>This year the National Tasting Project committee is focusing on the </a:t>
            </a:r>
            <a:r>
              <a:rPr lang="en-US" dirty="0" err="1"/>
              <a:t>terrior</a:t>
            </a:r>
            <a:r>
              <a:rPr lang="en-US" dirty="0"/>
              <a:t> of Napa Valley.  Their hope is that through the wines that you’ll be judging today you’ll have a greater appreciation for the expression the growing environment provides to the grapes.</a:t>
            </a:r>
          </a:p>
          <a:p>
            <a:pPr defTabSz="942289">
              <a:defRPr/>
            </a:pPr>
            <a:endParaRPr lang="en-US" dirty="0"/>
          </a:p>
          <a:p>
            <a:pPr defTabSz="942289">
              <a:defRPr/>
            </a:pPr>
            <a:r>
              <a:rPr lang="en-US" dirty="0"/>
              <a:t>Generally, “terroir” is defined as the complete natural environment in which a wine is produced—its soil, climate, terrain, elevation.  However, a new element must be added to define the terroir of Napa Valley—that of “spirit.”  For it is the spirit of the people who live and work here—the tenacity of the pioneer, the passion for excellence of the winemakers, the fearlessness of the entrepreneur, the respect for the land of the farmer—and most of all, the camaraderie of vintners who share ideas, techniques, equipment and care of the community, that makes Napa Valley and its wines unique.</a:t>
            </a:r>
          </a:p>
          <a:p>
            <a:pPr defTabSz="942289">
              <a:defRPr/>
            </a:pPr>
            <a:endParaRPr lang="en-US" dirty="0"/>
          </a:p>
          <a:p>
            <a:endParaRPr lang="en-US" dirty="0"/>
          </a:p>
          <a:p>
            <a:endParaRPr lang="en-US" dirty="0"/>
          </a:p>
          <a:p>
            <a:r>
              <a:rPr lang="en-US" dirty="0"/>
              <a:t>[Photo source:  Napa Valley Vintners and Constellation Brands]</a:t>
            </a:r>
          </a:p>
        </p:txBody>
      </p:sp>
      <p:sp>
        <p:nvSpPr>
          <p:cNvPr id="4" name="Slide Number Placeholder 3"/>
          <p:cNvSpPr>
            <a:spLocks noGrp="1"/>
          </p:cNvSpPr>
          <p:nvPr>
            <p:ph type="sldNum" sz="quarter" idx="5"/>
          </p:nvPr>
        </p:nvSpPr>
        <p:spPr/>
        <p:txBody>
          <a:bodyPr/>
          <a:lstStyle/>
          <a:p>
            <a:fld id="{51B7B3A3-35B1-4C59-8E4E-DC8CFB2BCC28}" type="slidenum">
              <a:rPr lang="en-US" smtClean="0"/>
              <a:t>1</a:t>
            </a:fld>
            <a:endParaRPr lang="en-US"/>
          </a:p>
        </p:txBody>
      </p:sp>
    </p:spTree>
    <p:extLst>
      <p:ext uri="{BB962C8B-B14F-4D97-AF65-F5344CB8AC3E}">
        <p14:creationId xmlns:p14="http://schemas.microsoft.com/office/powerpoint/2010/main" val="3674004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a:t>
            </a:r>
          </a:p>
          <a:p>
            <a:endParaRPr lang="en-US" dirty="0"/>
          </a:p>
          <a:p>
            <a:r>
              <a:rPr lang="en-US" dirty="0"/>
              <a:t>Overall impression is where you get to be a little less objective in your analysis.</a:t>
            </a:r>
          </a:p>
        </p:txBody>
      </p:sp>
      <p:sp>
        <p:nvSpPr>
          <p:cNvPr id="4" name="Slide Number Placeholder 3"/>
          <p:cNvSpPr>
            <a:spLocks noGrp="1"/>
          </p:cNvSpPr>
          <p:nvPr>
            <p:ph type="sldNum" sz="quarter" idx="10"/>
          </p:nvPr>
        </p:nvSpPr>
        <p:spPr/>
        <p:txBody>
          <a:bodyPr/>
          <a:lstStyle/>
          <a:p>
            <a:fld id="{D949ECC4-5F27-5E40-97C7-D546A0695CA7}" type="slidenum">
              <a:rPr lang="en-US" smtClean="0"/>
              <a:pPr/>
              <a:t>10</a:t>
            </a:fld>
            <a:endParaRPr lang="en-US"/>
          </a:p>
        </p:txBody>
      </p:sp>
    </p:spTree>
    <p:extLst>
      <p:ext uri="{BB962C8B-B14F-4D97-AF65-F5344CB8AC3E}">
        <p14:creationId xmlns:p14="http://schemas.microsoft.com/office/powerpoint/2010/main" val="1181370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a:t>
            </a:r>
          </a:p>
          <a:p>
            <a:endParaRPr lang="en-US" dirty="0"/>
          </a:p>
          <a:p>
            <a:r>
              <a:rPr lang="en-US" dirty="0"/>
              <a:t>Unless you have a wine that contains at least one identifiable fault, the score should be at least 10.</a:t>
            </a:r>
          </a:p>
        </p:txBody>
      </p:sp>
      <p:sp>
        <p:nvSpPr>
          <p:cNvPr id="4" name="Slide Number Placeholder 3"/>
          <p:cNvSpPr>
            <a:spLocks noGrp="1"/>
          </p:cNvSpPr>
          <p:nvPr>
            <p:ph type="sldNum" sz="quarter" idx="10"/>
          </p:nvPr>
        </p:nvSpPr>
        <p:spPr/>
        <p:txBody>
          <a:bodyPr/>
          <a:lstStyle/>
          <a:p>
            <a:fld id="{D949ECC4-5F27-5E40-97C7-D546A0695CA7}" type="slidenum">
              <a:rPr lang="en-US" smtClean="0"/>
              <a:pPr/>
              <a:t>11</a:t>
            </a:fld>
            <a:endParaRPr lang="en-US"/>
          </a:p>
        </p:txBody>
      </p:sp>
    </p:spTree>
    <p:extLst>
      <p:ext uri="{BB962C8B-B14F-4D97-AF65-F5344CB8AC3E}">
        <p14:creationId xmlns:p14="http://schemas.microsoft.com/office/powerpoint/2010/main" val="1289369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 that a “Napa_Valley_Appellation_map.pdf” be provided for at least every other person.]</a:t>
            </a:r>
          </a:p>
          <a:p>
            <a:endParaRPr lang="en-US" dirty="0"/>
          </a:p>
          <a:p>
            <a:r>
              <a:rPr lang="en-US" dirty="0"/>
              <a:t>Let us know look at some of the areas from which we’re about ready to taste wine.</a:t>
            </a:r>
          </a:p>
        </p:txBody>
      </p:sp>
      <p:sp>
        <p:nvSpPr>
          <p:cNvPr id="4" name="Slide Number Placeholder 3"/>
          <p:cNvSpPr>
            <a:spLocks noGrp="1"/>
          </p:cNvSpPr>
          <p:nvPr>
            <p:ph type="sldNum" sz="quarter" idx="5"/>
          </p:nvPr>
        </p:nvSpPr>
        <p:spPr/>
        <p:txBody>
          <a:bodyPr/>
          <a:lstStyle/>
          <a:p>
            <a:fld id="{51B7B3A3-35B1-4C59-8E4E-DC8CFB2BCC28}" type="slidenum">
              <a:rPr lang="en-US" smtClean="0"/>
              <a:t>12</a:t>
            </a:fld>
            <a:endParaRPr lang="en-US"/>
          </a:p>
        </p:txBody>
      </p:sp>
    </p:spTree>
    <p:extLst>
      <p:ext uri="{BB962C8B-B14F-4D97-AF65-F5344CB8AC3E}">
        <p14:creationId xmlns:p14="http://schemas.microsoft.com/office/powerpoint/2010/main" val="524653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err="1"/>
              <a:t>Dollarhide</a:t>
            </a:r>
            <a:r>
              <a:rPr lang="en-US" dirty="0"/>
              <a:t> Ranch Estate Vineyard is a 1,531 acre property with steep and rolling hills, some flat lands, seven lakes, and plenty of wildlife.  St. </a:t>
            </a:r>
            <a:r>
              <a:rPr lang="en-US" dirty="0" err="1"/>
              <a:t>Supéry</a:t>
            </a:r>
            <a:r>
              <a:rPr lang="en-US" dirty="0"/>
              <a:t> [sue-</a:t>
            </a:r>
            <a:r>
              <a:rPr lang="en-US" dirty="0" err="1"/>
              <a:t>peh</a:t>
            </a:r>
            <a:r>
              <a:rPr lang="en-US" dirty="0"/>
              <a:t>-REE ] planted 498 acres of grapes throughout this property, leaving the rest in its natural state.  The oldest vines are now more than 28 years old; primarily split between cabernet sauvignon and sauvignon blanc.  Many of the other Bordeaux grapes are also found:  </a:t>
            </a:r>
            <a:r>
              <a:rPr lang="en-US" dirty="0" err="1"/>
              <a:t>malbec</a:t>
            </a:r>
            <a:r>
              <a:rPr lang="en-US" dirty="0"/>
              <a:t>, petit </a:t>
            </a:r>
            <a:r>
              <a:rPr lang="en-US" dirty="0" err="1"/>
              <a:t>verdot</a:t>
            </a:r>
            <a:r>
              <a:rPr lang="en-US" dirty="0"/>
              <a:t>, merlot, </a:t>
            </a:r>
            <a:r>
              <a:rPr lang="en-US" dirty="0" err="1"/>
              <a:t>semillon</a:t>
            </a:r>
            <a:r>
              <a:rPr lang="en-US" dirty="0"/>
              <a:t>, and cabernet franc.  Plus you can also find a few acres of </a:t>
            </a:r>
            <a:r>
              <a:rPr lang="en-US" dirty="0" err="1"/>
              <a:t>muscat</a:t>
            </a:r>
            <a:r>
              <a:rPr lang="en-US" dirty="0"/>
              <a:t> </a:t>
            </a:r>
            <a:r>
              <a:rPr lang="en-US" dirty="0" err="1"/>
              <a:t>canelli</a:t>
            </a:r>
            <a:r>
              <a:rPr lang="en-US" dirty="0"/>
              <a:t> &amp; chardonnay around the property.</a:t>
            </a:r>
          </a:p>
          <a:p>
            <a:endParaRPr lang="en-US" dirty="0"/>
          </a:p>
          <a:p>
            <a:r>
              <a:rPr lang="en-US" dirty="0"/>
              <a:t>Vineyard elevations ranging from 600 to 1,100 feet above sea level, containing 7 different soil series and 13 different soil variations. The photo shows the fractured shale that is common in this particular block of Sauvignon blanc.  Napa Valley’s warm days and cool nights are slightly exaggerated at </a:t>
            </a:r>
            <a:r>
              <a:rPr lang="en-US" dirty="0" err="1"/>
              <a:t>Dollarhide</a:t>
            </a:r>
            <a:r>
              <a:rPr lang="en-US" dirty="0"/>
              <a:t> because of its elevation and its distance from the moderating effects of San Pablo Bay.</a:t>
            </a:r>
          </a:p>
          <a:p>
            <a:endParaRPr lang="en-US" dirty="0"/>
          </a:p>
          <a:p>
            <a:endParaRPr lang="en-US" dirty="0"/>
          </a:p>
          <a:p>
            <a:r>
              <a:rPr lang="en-US" dirty="0"/>
              <a:t>[Source:  St </a:t>
            </a:r>
            <a:r>
              <a:rPr lang="en-US" dirty="0" err="1"/>
              <a:t>Supéry</a:t>
            </a:r>
            <a:r>
              <a:rPr lang="en-US" dirty="0"/>
              <a:t>]</a:t>
            </a:r>
          </a:p>
          <a:p>
            <a:r>
              <a:rPr lang="en-US" dirty="0"/>
              <a:t>[Photos:  Napa Valley Vintners and St </a:t>
            </a:r>
            <a:r>
              <a:rPr lang="en-US" dirty="0" err="1"/>
              <a:t>Supéry</a:t>
            </a:r>
            <a:r>
              <a:rPr lang="en-US" dirty="0"/>
              <a:t>]</a:t>
            </a:r>
          </a:p>
          <a:p>
            <a:endParaRPr lang="en-US" dirty="0"/>
          </a:p>
          <a:p>
            <a:r>
              <a:rPr lang="en-US" dirty="0"/>
              <a:t>************* REFERENCE *************</a:t>
            </a:r>
          </a:p>
          <a:p>
            <a:r>
              <a:rPr lang="en-US" dirty="0"/>
              <a:t>Muscat </a:t>
            </a:r>
            <a:r>
              <a:rPr lang="en-US" dirty="0" err="1"/>
              <a:t>canelli</a:t>
            </a:r>
            <a:r>
              <a:rPr lang="en-US" dirty="0"/>
              <a:t> is also known as </a:t>
            </a:r>
            <a:r>
              <a:rPr lang="en-US" dirty="0" err="1"/>
              <a:t>muscat</a:t>
            </a:r>
            <a:r>
              <a:rPr lang="en-US" dirty="0"/>
              <a:t> blanc à petits grains or </a:t>
            </a:r>
            <a:r>
              <a:rPr lang="en-US" dirty="0" err="1"/>
              <a:t>moscato</a:t>
            </a:r>
            <a:r>
              <a:rPr lang="en-US" dirty="0"/>
              <a:t> </a:t>
            </a:r>
            <a:r>
              <a:rPr lang="en-US" dirty="0" err="1"/>
              <a:t>bianco</a:t>
            </a:r>
            <a:r>
              <a:rPr lang="en-US" dirty="0"/>
              <a:t>.</a:t>
            </a:r>
          </a:p>
        </p:txBody>
      </p:sp>
      <p:sp>
        <p:nvSpPr>
          <p:cNvPr id="4" name="Slide Number Placeholder 3"/>
          <p:cNvSpPr>
            <a:spLocks noGrp="1"/>
          </p:cNvSpPr>
          <p:nvPr>
            <p:ph type="sldNum" sz="quarter" idx="5"/>
          </p:nvPr>
        </p:nvSpPr>
        <p:spPr/>
        <p:txBody>
          <a:bodyPr/>
          <a:lstStyle/>
          <a:p>
            <a:fld id="{51B7B3A3-35B1-4C59-8E4E-DC8CFB2BCC28}" type="slidenum">
              <a:rPr lang="en-US" smtClean="0"/>
              <a:t>13</a:t>
            </a:fld>
            <a:endParaRPr lang="en-US"/>
          </a:p>
        </p:txBody>
      </p:sp>
    </p:spTree>
    <p:extLst>
      <p:ext uri="{BB962C8B-B14F-4D97-AF65-F5344CB8AC3E}">
        <p14:creationId xmlns:p14="http://schemas.microsoft.com/office/powerpoint/2010/main" val="982915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Los Carneros [CAHR-</a:t>
            </a:r>
            <a:r>
              <a:rPr lang="en-US" dirty="0" err="1"/>
              <a:t>nehr</a:t>
            </a:r>
            <a:r>
              <a:rPr lang="en-US" dirty="0"/>
              <a:t>-</a:t>
            </a:r>
            <a:r>
              <a:rPr lang="en-US" dirty="0" err="1"/>
              <a:t>ohss</a:t>
            </a:r>
            <a:r>
              <a:rPr lang="en-US" dirty="0"/>
              <a:t>] is a cool AVA located in the southern portion of both Napa and Sonoma counties.  The prevailing marine winds from the San Pablo [</a:t>
            </a:r>
            <a:r>
              <a:rPr lang="en-US" dirty="0" err="1"/>
              <a:t>sahn</a:t>
            </a:r>
            <a:r>
              <a:rPr lang="en-US" dirty="0"/>
              <a:t>  </a:t>
            </a:r>
            <a:r>
              <a:rPr lang="en-US" dirty="0" err="1"/>
              <a:t>pah</a:t>
            </a:r>
            <a:r>
              <a:rPr lang="en-US" dirty="0"/>
              <a:t>-BLOH] Bay in the south and through the Petaluma [PEHT-ah-LOO-</a:t>
            </a:r>
            <a:r>
              <a:rPr lang="en-US" dirty="0" err="1"/>
              <a:t>mah</a:t>
            </a:r>
            <a:r>
              <a:rPr lang="en-US" dirty="0"/>
              <a:t>] Gap to the west help with the cooling. High temperatures during summer rarely exceed 80°F (27°C) and the area has a low diurnal range variation.</a:t>
            </a:r>
          </a:p>
          <a:p>
            <a:pPr defTabSz="942289">
              <a:defRPr/>
            </a:pPr>
            <a:endParaRPr lang="en-US" dirty="0"/>
          </a:p>
          <a:p>
            <a:pPr defTabSz="942289">
              <a:defRPr/>
            </a:pPr>
            <a:r>
              <a:rPr lang="en-US" dirty="0"/>
              <a:t>Carneros varies in elevation from sea level to 700 feet (0 to 213 meters).  The area sees the least amount of rainfall in Napa Valley, up to only 24 inches (10 centimeters) annually.</a:t>
            </a:r>
          </a:p>
          <a:p>
            <a:pPr defTabSz="942289">
              <a:defRPr/>
            </a:pPr>
            <a:endParaRPr lang="en-US" dirty="0"/>
          </a:p>
          <a:p>
            <a:pPr defTabSz="942289">
              <a:defRPr/>
            </a:pPr>
            <a:r>
              <a:rPr lang="en-US" dirty="0"/>
              <a:t>Clay dominated area, very shallow in general, with more loam and hillside </a:t>
            </a:r>
            <a:r>
              <a:rPr lang="en-US" dirty="0" err="1"/>
              <a:t>alluvials</a:t>
            </a:r>
            <a:r>
              <a:rPr lang="en-US" dirty="0"/>
              <a:t> in the northern section of the AVA. Grape yields typically are restrained by the hard claypan subsoil, which prevents deep-rooting.  The photo shows you an example of clay.</a:t>
            </a:r>
          </a:p>
          <a:p>
            <a:pPr defTabSz="942289">
              <a:defRPr/>
            </a:pPr>
            <a:endParaRPr lang="en-US" dirty="0"/>
          </a:p>
          <a:p>
            <a:r>
              <a:rPr lang="en-US" dirty="0"/>
              <a:t>The area is known for growing minerally chardonnay, merlot with light tannins and sleek structure, and pinot noir with earthy notes.</a:t>
            </a:r>
          </a:p>
          <a:p>
            <a:endParaRPr lang="en-US" dirty="0"/>
          </a:p>
          <a:p>
            <a:endParaRPr lang="en-US" dirty="0"/>
          </a:p>
          <a:p>
            <a:r>
              <a:rPr lang="en-US" dirty="0"/>
              <a:t>[Photos:  CanStock.com and MiGardener.com]</a:t>
            </a:r>
          </a:p>
          <a:p>
            <a:endParaRPr lang="en-US" dirty="0"/>
          </a:p>
          <a:p>
            <a:r>
              <a:rPr lang="en-US" dirty="0"/>
              <a:t>********* REFERENCE *************</a:t>
            </a:r>
          </a:p>
          <a:p>
            <a:r>
              <a:rPr lang="en-US" b="1" dirty="0"/>
              <a:t>Alluvial soil</a:t>
            </a:r>
            <a:r>
              <a:rPr lang="en-US" dirty="0"/>
              <a:t>:  a fine-grained fertile soil deposited by water flowing over flood plains or in river beds. [thefreedictionary.com/</a:t>
            </a:r>
            <a:r>
              <a:rPr lang="en-US" dirty="0" err="1"/>
              <a:t>alluvial+soil</a:t>
            </a:r>
            <a:r>
              <a:rPr lang="en-US" dirty="0"/>
              <a:t>]</a:t>
            </a:r>
          </a:p>
          <a:p>
            <a:endParaRPr lang="en-US" dirty="0"/>
          </a:p>
          <a:p>
            <a:r>
              <a:rPr lang="en-US" b="1" dirty="0"/>
              <a:t>Claypan:</a:t>
            </a:r>
            <a:r>
              <a:rPr lang="en-US" dirty="0"/>
              <a:t> a dense, compact, slowly permeable layer in the </a:t>
            </a:r>
            <a:r>
              <a:rPr lang="en-US" b="1" dirty="0"/>
              <a:t>subsoil</a:t>
            </a:r>
            <a:r>
              <a:rPr lang="en-US" dirty="0"/>
              <a:t> having a much higher clay content than the overlying material, from which it is separated by a sharply defined boundary.  [https://en.wikipedia.org/wiki/Claypan]</a:t>
            </a:r>
          </a:p>
          <a:p>
            <a:endParaRPr lang="en-US" dirty="0"/>
          </a:p>
          <a:p>
            <a:r>
              <a:rPr lang="en-US" b="1" dirty="0"/>
              <a:t>Loam:</a:t>
            </a:r>
            <a:r>
              <a:rPr lang="en-US" dirty="0"/>
              <a:t> combines clay, silt, and sand to make the perfect soil for growing crops. The best loam soils have an equal amount of each, for the optimum permeability [https://countrysidenetwork.com/daily/growing/soil-compost/what-is-loam-soil/]</a:t>
            </a:r>
          </a:p>
        </p:txBody>
      </p:sp>
      <p:sp>
        <p:nvSpPr>
          <p:cNvPr id="4" name="Slide Number Placeholder 3"/>
          <p:cNvSpPr>
            <a:spLocks noGrp="1"/>
          </p:cNvSpPr>
          <p:nvPr>
            <p:ph type="sldNum" sz="quarter" idx="5"/>
          </p:nvPr>
        </p:nvSpPr>
        <p:spPr/>
        <p:txBody>
          <a:bodyPr/>
          <a:lstStyle/>
          <a:p>
            <a:fld id="{51B7B3A3-35B1-4C59-8E4E-DC8CFB2BCC28}" type="slidenum">
              <a:rPr lang="en-US" smtClean="0"/>
              <a:t>14</a:t>
            </a:fld>
            <a:endParaRPr lang="en-US"/>
          </a:p>
        </p:txBody>
      </p:sp>
    </p:spTree>
    <p:extLst>
      <p:ext uri="{BB962C8B-B14F-4D97-AF65-F5344CB8AC3E}">
        <p14:creationId xmlns:p14="http://schemas.microsoft.com/office/powerpoint/2010/main" val="1766538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Oak Knoll District of Napa Valley is a moderate to cool AVA.  Marine air and fog can remain until late-morning. Late afternoon breezes frequently occur, maintaining slightly cooler temperatures than upper valley. Mid-summer temperatures may reach 92°F (33°C) and drop to around 50°F (10°C) at night.</a:t>
            </a:r>
          </a:p>
          <a:p>
            <a:endParaRPr lang="en-US" dirty="0"/>
          </a:p>
          <a:p>
            <a:r>
              <a:rPr lang="en-US" dirty="0"/>
              <a:t>Oak Knoll varies in altitude from sea level to 800 feet (224 meters) and sees about 36 inches (90 centimeters) of rain annually.</a:t>
            </a:r>
          </a:p>
          <a:p>
            <a:endParaRPr lang="en-US" dirty="0"/>
          </a:p>
          <a:p>
            <a:r>
              <a:rPr lang="en-US" dirty="0"/>
              <a:t>The valley's largest alluvial fan formed by Dry Creek creates the defining feature of the district. The northwest area is composed of volcanically derived soils, with stony or gravelly consistency [middle left photo]. South and east areas are transitional from gravel to silty clay loam [bottom left photo].</a:t>
            </a:r>
          </a:p>
          <a:p>
            <a:endParaRPr lang="en-US" dirty="0"/>
          </a:p>
          <a:p>
            <a:r>
              <a:rPr lang="en-US" dirty="0"/>
              <a:t>This area is known for planting merlot, chardonnay, cabernet sauvignon, sauvignon blanc and Riesling.</a:t>
            </a:r>
          </a:p>
          <a:p>
            <a:endParaRPr lang="en-US" dirty="0"/>
          </a:p>
          <a:p>
            <a:endParaRPr lang="en-US" dirty="0"/>
          </a:p>
          <a:p>
            <a:pPr defTabSz="942289">
              <a:defRPr/>
            </a:pPr>
            <a:r>
              <a:rPr lang="en-US" dirty="0"/>
              <a:t>[Photos sourced:  Napa Valley Vintners, </a:t>
            </a:r>
            <a:r>
              <a:rPr lang="en-US" dirty="0" err="1"/>
              <a:t>Colourbox</a:t>
            </a:r>
            <a:r>
              <a:rPr lang="en-US" dirty="0"/>
              <a:t> and USDA]</a:t>
            </a:r>
          </a:p>
          <a:p>
            <a:endParaRPr lang="en-US" dirty="0"/>
          </a:p>
          <a:p>
            <a:r>
              <a:rPr lang="en-US" dirty="0"/>
              <a:t>************* NOTE *******</a:t>
            </a:r>
          </a:p>
          <a:p>
            <a:r>
              <a:rPr lang="en-US" dirty="0"/>
              <a:t>Dry Creek is a small body of water that flows through the area.</a:t>
            </a:r>
          </a:p>
        </p:txBody>
      </p:sp>
      <p:sp>
        <p:nvSpPr>
          <p:cNvPr id="4" name="Slide Number Placeholder 3"/>
          <p:cNvSpPr>
            <a:spLocks noGrp="1"/>
          </p:cNvSpPr>
          <p:nvPr>
            <p:ph type="sldNum" sz="quarter" idx="5"/>
          </p:nvPr>
        </p:nvSpPr>
        <p:spPr/>
        <p:txBody>
          <a:bodyPr/>
          <a:lstStyle/>
          <a:p>
            <a:fld id="{51B7B3A3-35B1-4C59-8E4E-DC8CFB2BCC28}" type="slidenum">
              <a:rPr lang="en-US" smtClean="0"/>
              <a:t>15</a:t>
            </a:fld>
            <a:endParaRPr lang="en-US"/>
          </a:p>
        </p:txBody>
      </p:sp>
    </p:spTree>
    <p:extLst>
      <p:ext uri="{BB962C8B-B14F-4D97-AF65-F5344CB8AC3E}">
        <p14:creationId xmlns:p14="http://schemas.microsoft.com/office/powerpoint/2010/main" val="1499749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Next up is the Oakville AVA.  A moderately warm region with temperatures commonly in the mid-90°F (34-35.5°C) range in high summer, but also still strongly affected by night and early morning fog, which helps keep acidity levels good. The east side of the AVA receives warmer afternoon sun.</a:t>
            </a:r>
          </a:p>
          <a:p>
            <a:pPr defTabSz="942289">
              <a:defRPr/>
            </a:pPr>
            <a:endParaRPr lang="en-US" dirty="0"/>
          </a:p>
          <a:p>
            <a:pPr defTabSz="942289">
              <a:defRPr/>
            </a:pPr>
            <a:r>
              <a:rPr lang="en-US" dirty="0"/>
              <a:t>The AVA’s elevation variation from 130 to 1,000 feet (40 to 305 meter) and it receives approximately 35 inches (87.5 cm) annually.</a:t>
            </a:r>
          </a:p>
          <a:p>
            <a:pPr defTabSz="942289">
              <a:defRPr/>
            </a:pPr>
            <a:endParaRPr lang="en-US" dirty="0"/>
          </a:p>
          <a:p>
            <a:pPr defTabSz="942289">
              <a:defRPr/>
            </a:pPr>
            <a:r>
              <a:rPr lang="en-US" dirty="0"/>
              <a:t>Primarily sedimentary gravelly alluvial loams [middle left photo] are found on the western side of the region with more volcanic but heavier soils [bottom left] on the eastern side.   The soils are low to moderate fertility and fairly deep, with average water retention.</a:t>
            </a:r>
          </a:p>
          <a:p>
            <a:endParaRPr lang="en-US" dirty="0"/>
          </a:p>
          <a:p>
            <a:r>
              <a:rPr lang="en-US" dirty="0"/>
              <a:t>The AVA principally grows:  cabernet sauvignon, cabernet franc, merlot and sauvignon blanc.</a:t>
            </a:r>
          </a:p>
          <a:p>
            <a:endParaRPr lang="en-US" dirty="0"/>
          </a:p>
          <a:p>
            <a:endParaRPr lang="en-US" dirty="0"/>
          </a:p>
          <a:p>
            <a:pPr defTabSz="942289">
              <a:defRPr/>
            </a:pPr>
            <a:r>
              <a:rPr lang="en-US" dirty="0"/>
              <a:t>[Photos sourced:  Napa Valley Vintners, Nickel and Nickel Winery]</a:t>
            </a:r>
          </a:p>
          <a:p>
            <a:endParaRPr lang="en-US" dirty="0"/>
          </a:p>
        </p:txBody>
      </p:sp>
      <p:sp>
        <p:nvSpPr>
          <p:cNvPr id="4" name="Slide Number Placeholder 3"/>
          <p:cNvSpPr>
            <a:spLocks noGrp="1"/>
          </p:cNvSpPr>
          <p:nvPr>
            <p:ph type="sldNum" sz="quarter" idx="5"/>
          </p:nvPr>
        </p:nvSpPr>
        <p:spPr/>
        <p:txBody>
          <a:bodyPr/>
          <a:lstStyle/>
          <a:p>
            <a:fld id="{51B7B3A3-35B1-4C59-8E4E-DC8CFB2BCC28}" type="slidenum">
              <a:rPr lang="en-US" smtClean="0"/>
              <a:t>16</a:t>
            </a:fld>
            <a:endParaRPr lang="en-US"/>
          </a:p>
        </p:txBody>
      </p:sp>
    </p:spTree>
    <p:extLst>
      <p:ext uri="{BB962C8B-B14F-4D97-AF65-F5344CB8AC3E}">
        <p14:creationId xmlns:p14="http://schemas.microsoft.com/office/powerpoint/2010/main" val="2881184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Stag’s Leap District AVA is a moderately warm region with afternoon marine winds acting as an "air-conditioner" to cool the warmer air radiating off the bare rocks of Stags Leap itself and the surrounding hillsides. Mid-summer temperatures can reach 100°F (37.7°C), but more regularly are in mid-90° range (34° to 36°C).</a:t>
            </a:r>
          </a:p>
          <a:p>
            <a:endParaRPr lang="en-US" dirty="0"/>
          </a:p>
          <a:p>
            <a:r>
              <a:rPr lang="en-US" dirty="0"/>
              <a:t>Stag’s Leap District varies from sea level to 400 feet (20 to 123 meter) elevation and it receives 30 inches (75 centimeter) annually.</a:t>
            </a:r>
          </a:p>
          <a:p>
            <a:endParaRPr lang="en-US" dirty="0"/>
          </a:p>
          <a:p>
            <a:r>
              <a:rPr lang="en-US" dirty="0"/>
              <a:t>The soils in the region consist of volcanic gravel-loams on the floor of the valley, with rocky hillsides, and low to moderate fertility due to hard clay subsoils.</a:t>
            </a:r>
          </a:p>
          <a:p>
            <a:endParaRPr lang="en-US" dirty="0"/>
          </a:p>
          <a:p>
            <a:r>
              <a:rPr lang="en-US" dirty="0"/>
              <a:t>The principle varieties grown within Stag’s Leap District are cabernet sauvignon, merlot and sauvignon blanc.</a:t>
            </a:r>
          </a:p>
          <a:p>
            <a:endParaRPr lang="en-US" dirty="0"/>
          </a:p>
          <a:p>
            <a:endParaRPr lang="en-US" dirty="0"/>
          </a:p>
          <a:p>
            <a:r>
              <a:rPr lang="en-US" dirty="0"/>
              <a:t>[Photos sourced:  Napa Valley Vintners, Nickel and Nickel Winery]</a:t>
            </a:r>
          </a:p>
        </p:txBody>
      </p:sp>
      <p:sp>
        <p:nvSpPr>
          <p:cNvPr id="4" name="Slide Number Placeholder 3"/>
          <p:cNvSpPr>
            <a:spLocks noGrp="1"/>
          </p:cNvSpPr>
          <p:nvPr>
            <p:ph type="sldNum" sz="quarter" idx="5"/>
          </p:nvPr>
        </p:nvSpPr>
        <p:spPr/>
        <p:txBody>
          <a:bodyPr/>
          <a:lstStyle/>
          <a:p>
            <a:fld id="{51B7B3A3-35B1-4C59-8E4E-DC8CFB2BCC28}" type="slidenum">
              <a:rPr lang="en-US" smtClean="0"/>
              <a:t>17</a:t>
            </a:fld>
            <a:endParaRPr lang="en-US"/>
          </a:p>
        </p:txBody>
      </p:sp>
    </p:spTree>
    <p:extLst>
      <p:ext uri="{BB962C8B-B14F-4D97-AF65-F5344CB8AC3E}">
        <p14:creationId xmlns:p14="http://schemas.microsoft.com/office/powerpoint/2010/main" val="2937133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time we’re going to taste our white wines.  Once everyone has judged the whites, we’re reveal them to you.</a:t>
            </a:r>
          </a:p>
        </p:txBody>
      </p:sp>
      <p:sp>
        <p:nvSpPr>
          <p:cNvPr id="4" name="Slide Number Placeholder 3"/>
          <p:cNvSpPr>
            <a:spLocks noGrp="1"/>
          </p:cNvSpPr>
          <p:nvPr>
            <p:ph type="sldNum" sz="quarter" idx="5"/>
          </p:nvPr>
        </p:nvSpPr>
        <p:spPr/>
        <p:txBody>
          <a:bodyPr/>
          <a:lstStyle/>
          <a:p>
            <a:fld id="{51B7B3A3-35B1-4C59-8E4E-DC8CFB2BCC28}" type="slidenum">
              <a:rPr lang="en-US" smtClean="0"/>
              <a:t>18</a:t>
            </a:fld>
            <a:endParaRPr lang="en-US"/>
          </a:p>
        </p:txBody>
      </p:sp>
    </p:spTree>
    <p:extLst>
      <p:ext uri="{BB962C8B-B14F-4D97-AF65-F5344CB8AC3E}">
        <p14:creationId xmlns:p14="http://schemas.microsoft.com/office/powerpoint/2010/main" val="2015471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St. </a:t>
            </a:r>
            <a:r>
              <a:rPr lang="en-US" dirty="0" err="1"/>
              <a:t>Supéry</a:t>
            </a:r>
            <a:r>
              <a:rPr lang="en-US" dirty="0"/>
              <a:t> [SEH-</a:t>
            </a:r>
            <a:r>
              <a:rPr lang="en-US" dirty="0" err="1"/>
              <a:t>nt</a:t>
            </a:r>
            <a:r>
              <a:rPr lang="en-US" dirty="0"/>
              <a:t>  sue-</a:t>
            </a:r>
            <a:r>
              <a:rPr lang="en-US" dirty="0" err="1"/>
              <a:t>peh</a:t>
            </a:r>
            <a:r>
              <a:rPr lang="en-US" dirty="0"/>
              <a:t>-REE ] Estate Vineyards and Winery is a 100% Estate Grown, sustainably farmed winery located in the renowned Rutherford growing region in the heart of Napa Valley.</a:t>
            </a:r>
          </a:p>
          <a:p>
            <a:endParaRPr lang="en-US" dirty="0"/>
          </a:p>
          <a:p>
            <a:r>
              <a:rPr lang="en-US" dirty="0"/>
              <a:t>Located in the northeastern hills of Napa Valley, the </a:t>
            </a:r>
            <a:r>
              <a:rPr lang="en-US" dirty="0" err="1"/>
              <a:t>Dollarhide</a:t>
            </a:r>
            <a:r>
              <a:rPr lang="en-US" dirty="0"/>
              <a:t> Estate Ranch is a valley within a valley and has 1,530-plus acres, 500 acres planted to the vineyard. The oldest vines at </a:t>
            </a:r>
            <a:r>
              <a:rPr lang="en-US" dirty="0" err="1"/>
              <a:t>Dollarhide</a:t>
            </a:r>
            <a:r>
              <a:rPr lang="en-US" dirty="0"/>
              <a:t> Estate, now more than 30 years old, produce the full-bodied, robust Cabernet Sauvignon and distinctive Sauvignon Blanc wines upon which St. </a:t>
            </a:r>
            <a:r>
              <a:rPr lang="en-US" dirty="0" err="1"/>
              <a:t>Supéry’s</a:t>
            </a:r>
            <a:r>
              <a:rPr lang="en-US" dirty="0"/>
              <a:t> reputation was built. Vineyard elevations ranging from 600 to 1,100 feet above sea level, seven different soil series, 13 soil variations and unique microclimates, combine at </a:t>
            </a:r>
            <a:r>
              <a:rPr lang="en-US" dirty="0" err="1"/>
              <a:t>Dollarhide</a:t>
            </a:r>
            <a:r>
              <a:rPr lang="en-US" dirty="0"/>
              <a:t> to create an especially accommodating growing environment for Bordeaux grape varieties.</a:t>
            </a:r>
          </a:p>
          <a:p>
            <a:endParaRPr lang="en-US" dirty="0"/>
          </a:p>
          <a:p>
            <a:r>
              <a:rPr lang="en-US" dirty="0"/>
              <a:t>Each parcel is planted with fruit quality and distinct character in mind. These parcels are then farmed individually so that the vines will thrive in their distinctive locations. The St. </a:t>
            </a:r>
            <a:r>
              <a:rPr lang="en-US" dirty="0" err="1"/>
              <a:t>Supéry</a:t>
            </a:r>
            <a:r>
              <a:rPr lang="en-US" dirty="0"/>
              <a:t> team is able to match the right soils with the optimum combination of rootstock, clone selection and cultivation practices. The diversity of terrain results in a wide selection of fruit characteristics with which their winemakers work in producing estate Sauvignon Blanc and Cabernet Sauvignon, estate blends and the </a:t>
            </a:r>
            <a:r>
              <a:rPr lang="en-US" dirty="0" err="1"/>
              <a:t>Dollarhide</a:t>
            </a:r>
            <a:r>
              <a:rPr lang="en-US" dirty="0"/>
              <a:t> Estate single vineyard wines.</a:t>
            </a:r>
          </a:p>
          <a:p>
            <a:endParaRPr lang="en-US" dirty="0"/>
          </a:p>
          <a:p>
            <a:r>
              <a:rPr lang="en-US" dirty="0"/>
              <a:t>Napa Green is a comprehensive sustainability certification program for vineyards and wineries in the Napa Valley.  Napa Green Land is a third-party vineyard certification which involves a custom, whole-farm conservation plan.  Napa Green Winery certifies that the winery implements at least 100 sustainability and environmental stewardship practices.</a:t>
            </a:r>
          </a:p>
          <a:p>
            <a:endParaRPr lang="en-US" dirty="0"/>
          </a:p>
          <a:p>
            <a:r>
              <a:rPr lang="en-US" dirty="0"/>
              <a:t>[Technical Information Source:  St. </a:t>
            </a:r>
            <a:r>
              <a:rPr lang="en-US" dirty="0" err="1"/>
              <a:t>Supéry</a:t>
            </a:r>
            <a:r>
              <a:rPr lang="en-US" dirty="0"/>
              <a:t> Estate Vineyards and Winery and https://NapaGreen.org/about/]</a:t>
            </a:r>
          </a:p>
          <a:p>
            <a:endParaRPr lang="en-US" dirty="0"/>
          </a:p>
          <a:p>
            <a:pPr defTabSz="942289">
              <a:defRPr/>
            </a:pPr>
            <a:r>
              <a:rPr lang="en-US" dirty="0"/>
              <a:t>[Photos Source:  St. </a:t>
            </a:r>
            <a:r>
              <a:rPr lang="en-US" dirty="0" err="1"/>
              <a:t>Supéry</a:t>
            </a:r>
            <a:r>
              <a:rPr lang="en-US" dirty="0"/>
              <a:t> Estate Vineyards and Winery; Napa Green Vineyard and Napa Green Winery logos used with permission.  [https://napagreen.org/]]</a:t>
            </a:r>
          </a:p>
        </p:txBody>
      </p:sp>
      <p:sp>
        <p:nvSpPr>
          <p:cNvPr id="4" name="Slide Number Placeholder 3"/>
          <p:cNvSpPr>
            <a:spLocks noGrp="1"/>
          </p:cNvSpPr>
          <p:nvPr>
            <p:ph type="sldNum" sz="quarter" idx="5"/>
          </p:nvPr>
        </p:nvSpPr>
        <p:spPr/>
        <p:txBody>
          <a:bodyPr/>
          <a:lstStyle/>
          <a:p>
            <a:fld id="{51B7B3A3-35B1-4C59-8E4E-DC8CFB2BCC28}" type="slidenum">
              <a:rPr lang="en-US" smtClean="0"/>
              <a:t>19</a:t>
            </a:fld>
            <a:endParaRPr lang="en-US"/>
          </a:p>
        </p:txBody>
      </p:sp>
    </p:spTree>
    <p:extLst>
      <p:ext uri="{BB962C8B-B14F-4D97-AF65-F5344CB8AC3E}">
        <p14:creationId xmlns:p14="http://schemas.microsoft.com/office/powerpoint/2010/main" val="2084269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Violent geologic forces and the steady march of time have created an agricultural Eden that produces some of the world’s most sought-after wine.  Soils are created by this volcanic and seismic activity, along with marine, weather and other geologic events, evolved over millions of years.</a:t>
            </a:r>
          </a:p>
          <a:p>
            <a:endParaRPr lang="en-US" dirty="0"/>
          </a:p>
          <a:p>
            <a:r>
              <a:rPr lang="en-US" dirty="0"/>
              <a:t>The erosion and subsequent intermingling of this parent material has formed complex and highly varied soil compositions in the alluvial fans that emerge from the hillsides and spread out onto the valley floor.</a:t>
            </a:r>
          </a:p>
          <a:p>
            <a:endParaRPr lang="en-US" dirty="0"/>
          </a:p>
          <a:p>
            <a:r>
              <a:rPr lang="en-US" dirty="0"/>
              <a:t>The most famous of these alluvial fans is the Rutherford Bench.</a:t>
            </a:r>
          </a:p>
          <a:p>
            <a:r>
              <a:rPr lang="en-US" dirty="0"/>
              <a:t>Further stirring up the geologic pot were the periodic encroachment of San Pablo Bay, which once reached as far as the site of present-day Yountville, and the flooding and movement of the Napa River along the valley floor.</a:t>
            </a:r>
          </a:p>
          <a:p>
            <a:endParaRPr lang="en-US" dirty="0"/>
          </a:p>
          <a:p>
            <a:r>
              <a:rPr lang="en-US" dirty="0"/>
              <a:t>This set of unique occurrences has given rise to a soil diversity that represents more than 100 soil variations</a:t>
            </a:r>
          </a:p>
          <a:p>
            <a:endParaRPr lang="en-US" dirty="0"/>
          </a:p>
          <a:p>
            <a:r>
              <a:rPr lang="en-US" dirty="0"/>
              <a:t>The soil and climate determine what grapes to plant in each site, as each area has challenges and advantages to the winegrower.</a:t>
            </a:r>
          </a:p>
          <a:p>
            <a:pPr marL="176679" indent="-176679">
              <a:buFont typeface="Arial" panose="020B0604020202020204" pitchFamily="34" charset="0"/>
              <a:buChar char="•"/>
            </a:pPr>
            <a:r>
              <a:rPr lang="en-US" dirty="0"/>
              <a:t>Valley floor soils tend to be deeper and more fertile and produce vigorous growth so the crop must be tightly managed to produce concentrated grapes</a:t>
            </a:r>
          </a:p>
          <a:p>
            <a:pPr marL="176679" indent="-176679">
              <a:buFont typeface="Arial" panose="020B0604020202020204" pitchFamily="34" charset="0"/>
              <a:buChar char="•"/>
            </a:pPr>
            <a:r>
              <a:rPr lang="en-US" dirty="0"/>
              <a:t>On the hillsides the vine has to struggle to survive in the spare, rocky soils and naturally sets a smaller crop, producing smaller grapes of highly concentrated color and flavors</a:t>
            </a:r>
          </a:p>
          <a:p>
            <a:pPr marL="176679" indent="-176679">
              <a:buFont typeface="Arial" panose="020B0604020202020204" pitchFamily="34" charset="0"/>
              <a:buChar char="•"/>
            </a:pPr>
            <a:r>
              <a:rPr lang="en-US" dirty="0"/>
              <a:t>The temperature range (diurnal), sun hours, water and soil drainage, amongst numerous other factors much also be considered and managed.</a:t>
            </a:r>
          </a:p>
          <a:p>
            <a:pPr marL="176679" indent="-176679">
              <a:buFont typeface="Arial" panose="020B0604020202020204" pitchFamily="34" charset="0"/>
              <a:buChar char="•"/>
            </a:pPr>
            <a:endParaRPr lang="en-US" dirty="0"/>
          </a:p>
          <a:p>
            <a:r>
              <a:rPr lang="en-US" dirty="0"/>
              <a:t>[Photos sourced from:  Napa Valley Vintners &amp; Paula McKenzie-Nelsen]</a:t>
            </a:r>
          </a:p>
          <a:p>
            <a:endParaRPr lang="en-US" dirty="0"/>
          </a:p>
          <a:p>
            <a:r>
              <a:rPr lang="en-US" dirty="0"/>
              <a:t>======== Definitions ==========</a:t>
            </a:r>
          </a:p>
          <a:p>
            <a:r>
              <a:rPr lang="en-US" b="1" dirty="0"/>
              <a:t>Alluvial Fan:  </a:t>
            </a:r>
            <a:r>
              <a:rPr lang="en-US" dirty="0"/>
              <a:t>A fan-shaped mass of sediment, especially silt, sand, gravel, and boulders, deposited by a river when its flow is suddenly slowed. Alluvial fans typically form where a river pours out from a steep valley through mountains onto a flat plain. [Dictionary.com]</a:t>
            </a:r>
          </a:p>
          <a:p>
            <a:r>
              <a:rPr lang="en-US" b="1" dirty="0"/>
              <a:t>Marine sediment:  </a:t>
            </a:r>
            <a:r>
              <a:rPr lang="en-US" dirty="0"/>
              <a:t>Any deposit of insoluble material, primarily rock and soil particles, transported from land areas to the ocean by wind, ice, and rivers, as well as the remains of marine organisms, products of submarine volcanism, chemical precipitates from seawater, and materials from outer space (e.g., meteorites) that accumulate on the seafloor.  [Britannica.com]</a:t>
            </a:r>
          </a:p>
          <a:p>
            <a:r>
              <a:rPr lang="en-US" b="1" dirty="0"/>
              <a:t>Silt:  </a:t>
            </a:r>
            <a:r>
              <a:rPr lang="en-US" dirty="0"/>
              <a:t>earthy matter, fine sand, or the like carried by moving or running water and deposited as a sediment.  [Dictionary.com]</a:t>
            </a:r>
          </a:p>
          <a:p>
            <a:r>
              <a:rPr lang="en-US" b="1" dirty="0"/>
              <a:t>Soil Series:</a:t>
            </a:r>
            <a:r>
              <a:rPr lang="en-US" dirty="0"/>
              <a:t>  The lowest category of the national soil classification system. Soil series are the most homogenous (most alike) classes in the system of taxonomy.</a:t>
            </a:r>
            <a:endParaRPr lang="en-US" b="1" dirty="0"/>
          </a:p>
          <a:p>
            <a:r>
              <a:rPr lang="en-US" b="1" dirty="0"/>
              <a:t>Volcanic Soils:  </a:t>
            </a:r>
            <a:r>
              <a:rPr lang="en-US" dirty="0"/>
              <a:t>Soils that have formed where there is a lot of activity from volcanos often have special chemical properties. They are often very rich in nutrients and hold water well because of their volcanic ash content. These soils are called </a:t>
            </a:r>
            <a:r>
              <a:rPr lang="en-US" dirty="0" err="1"/>
              <a:t>Andisols</a:t>
            </a:r>
            <a:r>
              <a:rPr lang="en-US" dirty="0"/>
              <a:t>, and they are often very young, and acidic depending on which type of volcano they come from.  Volcanic soils around the equator can be very well weathered, and can lose some of their nutrients unless there is another eruption. These materials can be very dark in color.  [Soils4Teachers.com]</a:t>
            </a:r>
          </a:p>
          <a:p>
            <a:endParaRPr lang="en-US" dirty="0"/>
          </a:p>
        </p:txBody>
      </p:sp>
      <p:sp>
        <p:nvSpPr>
          <p:cNvPr id="4" name="Slide Number Placeholder 3"/>
          <p:cNvSpPr>
            <a:spLocks noGrp="1"/>
          </p:cNvSpPr>
          <p:nvPr>
            <p:ph type="sldNum" sz="quarter" idx="5"/>
          </p:nvPr>
        </p:nvSpPr>
        <p:spPr/>
        <p:txBody>
          <a:bodyPr/>
          <a:lstStyle/>
          <a:p>
            <a:fld id="{51B7B3A3-35B1-4C59-8E4E-DC8CFB2BCC28}" type="slidenum">
              <a:rPr lang="en-US" smtClean="0"/>
              <a:t>2</a:t>
            </a:fld>
            <a:endParaRPr lang="en-US"/>
          </a:p>
        </p:txBody>
      </p:sp>
    </p:spTree>
    <p:extLst>
      <p:ext uri="{BB962C8B-B14F-4D97-AF65-F5344CB8AC3E}">
        <p14:creationId xmlns:p14="http://schemas.microsoft.com/office/powerpoint/2010/main" val="483999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grapes were hand-harvested in the cool of the morning and gently pressed as whole clusters--minimizing skin contact--to retain freshness and vibrancy. All of the juice was barrel fermented for added richness and complexity, with 2% in new French oak for added texture and complexity. The new wine was aged for six (6) months in 60-gallon French oak barrels, </a:t>
            </a:r>
            <a:r>
              <a:rPr lang="en-US" dirty="0" err="1"/>
              <a:t>sûr</a:t>
            </a:r>
            <a:r>
              <a:rPr lang="en-US" dirty="0"/>
              <a:t> lie [</a:t>
            </a:r>
            <a:r>
              <a:rPr lang="en-US" dirty="0" err="1"/>
              <a:t>suhr</a:t>
            </a:r>
            <a:r>
              <a:rPr lang="en-US" dirty="0"/>
              <a:t> LEE] (on the yeast lees), and hand stirred twice a month for a creamy texture and seamless integration of flavors. The addition of a small percentage of Semillon gives the final blend a broader mouthfeel and enhanced complexity. </a:t>
            </a:r>
          </a:p>
          <a:p>
            <a:endParaRPr lang="en-US" dirty="0"/>
          </a:p>
          <a:p>
            <a:r>
              <a:rPr lang="en-US" dirty="0"/>
              <a:t>This wine was sourced from Wappo Hill Vineyard in the Stag’s Leap District and To </a:t>
            </a:r>
            <a:r>
              <a:rPr lang="en-US" dirty="0" err="1"/>
              <a:t>Kalon</a:t>
            </a:r>
            <a:r>
              <a:rPr lang="en-US" dirty="0"/>
              <a:t> Vineyard and other vineyards in the Oakville District.</a:t>
            </a:r>
          </a:p>
          <a:p>
            <a:endParaRPr lang="en-US" dirty="0"/>
          </a:p>
          <a:p>
            <a:pPr defTabSz="942289">
              <a:defRPr/>
            </a:pPr>
            <a:r>
              <a:rPr lang="en-US" dirty="0"/>
              <a:t>[Photos sources:  Constellation Brands; Certified California Sustainable Winegrowing logo used with permission.  [https://www.sustainablewinegrowing.org/]; Napa Green]]</a:t>
            </a:r>
          </a:p>
        </p:txBody>
      </p:sp>
      <p:sp>
        <p:nvSpPr>
          <p:cNvPr id="4" name="Slide Number Placeholder 3"/>
          <p:cNvSpPr>
            <a:spLocks noGrp="1"/>
          </p:cNvSpPr>
          <p:nvPr>
            <p:ph type="sldNum" sz="quarter" idx="5"/>
          </p:nvPr>
        </p:nvSpPr>
        <p:spPr/>
        <p:txBody>
          <a:bodyPr/>
          <a:lstStyle/>
          <a:p>
            <a:fld id="{51B7B3A3-35B1-4C59-8E4E-DC8CFB2BCC28}" type="slidenum">
              <a:rPr lang="en-US" smtClean="0"/>
              <a:t>20</a:t>
            </a:fld>
            <a:endParaRPr lang="en-US"/>
          </a:p>
        </p:txBody>
      </p:sp>
    </p:spTree>
    <p:extLst>
      <p:ext uri="{BB962C8B-B14F-4D97-AF65-F5344CB8AC3E}">
        <p14:creationId xmlns:p14="http://schemas.microsoft.com/office/powerpoint/2010/main" val="3536170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vintage from Stags’ Leap Winery occurred in 1893, although from 1908 through 1972 they only sold grapes to other wineries.  During most of the 20</a:t>
            </a:r>
            <a:r>
              <a:rPr lang="en-US" baseline="30000" dirty="0"/>
              <a:t>th</a:t>
            </a:r>
            <a:r>
              <a:rPr lang="en-US" dirty="0"/>
              <a:t> century, the manor house (top photo) served as a fashionable country resort.  The manor was damaged in the 2014 earthquakes, but was renovated in 2016.</a:t>
            </a:r>
          </a:p>
          <a:p>
            <a:endParaRPr lang="en-US" dirty="0"/>
          </a:p>
          <a:p>
            <a:r>
              <a:rPr lang="en-US" dirty="0"/>
              <a:t>In 1988 major vineyard replanting occurred to match varietals and rootstock to the varied soil structures.</a:t>
            </a:r>
          </a:p>
          <a:p>
            <a:endParaRPr lang="en-US" dirty="0"/>
          </a:p>
          <a:p>
            <a:r>
              <a:rPr lang="en-US" dirty="0"/>
              <a:t>[Source:  Stags’ Leap Winery]</a:t>
            </a:r>
          </a:p>
        </p:txBody>
      </p:sp>
      <p:sp>
        <p:nvSpPr>
          <p:cNvPr id="4" name="Slide Number Placeholder 3"/>
          <p:cNvSpPr>
            <a:spLocks noGrp="1"/>
          </p:cNvSpPr>
          <p:nvPr>
            <p:ph type="sldNum" sz="quarter" idx="5"/>
          </p:nvPr>
        </p:nvSpPr>
        <p:spPr/>
        <p:txBody>
          <a:bodyPr/>
          <a:lstStyle/>
          <a:p>
            <a:fld id="{51B7B3A3-35B1-4C59-8E4E-DC8CFB2BCC28}" type="slidenum">
              <a:rPr lang="en-US" smtClean="0"/>
              <a:t>21</a:t>
            </a:fld>
            <a:endParaRPr lang="en-US"/>
          </a:p>
        </p:txBody>
      </p:sp>
    </p:spTree>
    <p:extLst>
      <p:ext uri="{BB962C8B-B14F-4D97-AF65-F5344CB8AC3E}">
        <p14:creationId xmlns:p14="http://schemas.microsoft.com/office/powerpoint/2010/main" val="939176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know look at some additional areas from which we’re about ready to taste wine.</a:t>
            </a:r>
          </a:p>
        </p:txBody>
      </p:sp>
      <p:sp>
        <p:nvSpPr>
          <p:cNvPr id="4" name="Slide Number Placeholder 3"/>
          <p:cNvSpPr>
            <a:spLocks noGrp="1"/>
          </p:cNvSpPr>
          <p:nvPr>
            <p:ph type="sldNum" sz="quarter" idx="5"/>
          </p:nvPr>
        </p:nvSpPr>
        <p:spPr/>
        <p:txBody>
          <a:bodyPr/>
          <a:lstStyle/>
          <a:p>
            <a:fld id="{51B7B3A3-35B1-4C59-8E4E-DC8CFB2BCC28}" type="slidenum">
              <a:rPr lang="en-US" smtClean="0"/>
              <a:t>22</a:t>
            </a:fld>
            <a:endParaRPr lang="en-US"/>
          </a:p>
        </p:txBody>
      </p:sp>
    </p:spTree>
    <p:extLst>
      <p:ext uri="{BB962C8B-B14F-4D97-AF65-F5344CB8AC3E}">
        <p14:creationId xmlns:p14="http://schemas.microsoft.com/office/powerpoint/2010/main" val="23054416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Calistoga [KAHL-</a:t>
            </a:r>
            <a:r>
              <a:rPr lang="en-US" dirty="0" err="1"/>
              <a:t>isst</a:t>
            </a:r>
            <a:r>
              <a:rPr lang="en-US" dirty="0"/>
              <a:t>-oh-</a:t>
            </a:r>
            <a:r>
              <a:rPr lang="en-US" dirty="0" err="1"/>
              <a:t>gah</a:t>
            </a:r>
            <a:r>
              <a:rPr lang="en-US" dirty="0"/>
              <a:t>] AVA is warm to hot, depending upon time of year. Daytime summer temperatures may peak above 100° (38°C) and fall to low 40s°(6°C) at night due to cool afternoon and evening breezes drawn in from the Chalk Hill Gap from the Pacific.</a:t>
            </a:r>
          </a:p>
          <a:p>
            <a:endParaRPr lang="en-US" dirty="0"/>
          </a:p>
          <a:p>
            <a:pPr defTabSz="942289">
              <a:defRPr/>
            </a:pPr>
            <a:r>
              <a:rPr lang="en-US" dirty="0"/>
              <a:t>The elevation varies from 300 to 1200 feet (92 to 370 meter).  The rainfall reaches up to 60 inches (96.5 to 150 </a:t>
            </a:r>
            <a:r>
              <a:rPr lang="en-US" dirty="0" err="1"/>
              <a:t>centemeters</a:t>
            </a:r>
            <a:r>
              <a:rPr lang="en-US" dirty="0"/>
              <a:t>) annually.</a:t>
            </a:r>
          </a:p>
          <a:p>
            <a:endParaRPr lang="en-US" dirty="0"/>
          </a:p>
          <a:p>
            <a:r>
              <a:rPr lang="en-US" dirty="0"/>
              <a:t>The AVA consists almost completely of volcanic origin.  Soils range from rocky, stony loam on the hillsides, to gravelly or cobbly loams on the alluvial fans, and heavier clay-silt soils in the valley center areas.</a:t>
            </a:r>
          </a:p>
          <a:p>
            <a:endParaRPr lang="en-US" dirty="0"/>
          </a:p>
          <a:p>
            <a:r>
              <a:rPr lang="en-US" dirty="0"/>
              <a:t>The AVA is known for cabernet sauvignon, zinfandel, </a:t>
            </a:r>
            <a:r>
              <a:rPr lang="en-US" dirty="0" err="1"/>
              <a:t>syrah</a:t>
            </a:r>
            <a:r>
              <a:rPr lang="en-US" dirty="0"/>
              <a:t>, and petite </a:t>
            </a:r>
            <a:r>
              <a:rPr lang="en-US" dirty="0" err="1"/>
              <a:t>sirah</a:t>
            </a:r>
            <a:r>
              <a:rPr lang="en-US" dirty="0"/>
              <a:t>.</a:t>
            </a:r>
          </a:p>
          <a:p>
            <a:endParaRPr lang="en-US" dirty="0"/>
          </a:p>
        </p:txBody>
      </p:sp>
      <p:sp>
        <p:nvSpPr>
          <p:cNvPr id="4" name="Slide Number Placeholder 3"/>
          <p:cNvSpPr>
            <a:spLocks noGrp="1"/>
          </p:cNvSpPr>
          <p:nvPr>
            <p:ph type="sldNum" sz="quarter" idx="5"/>
          </p:nvPr>
        </p:nvSpPr>
        <p:spPr/>
        <p:txBody>
          <a:bodyPr/>
          <a:lstStyle/>
          <a:p>
            <a:fld id="{51B7B3A3-35B1-4C59-8E4E-DC8CFB2BCC28}" type="slidenum">
              <a:rPr lang="en-US" smtClean="0"/>
              <a:t>23</a:t>
            </a:fld>
            <a:endParaRPr lang="en-US"/>
          </a:p>
        </p:txBody>
      </p:sp>
    </p:spTree>
    <p:extLst>
      <p:ext uri="{BB962C8B-B14F-4D97-AF65-F5344CB8AC3E}">
        <p14:creationId xmlns:p14="http://schemas.microsoft.com/office/powerpoint/2010/main" val="1129453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Chiles [CHEYE-</a:t>
            </a:r>
            <a:r>
              <a:rPr lang="en-US" dirty="0" err="1"/>
              <a:t>lz</a:t>
            </a:r>
            <a:r>
              <a:rPr lang="en-US" dirty="0"/>
              <a:t>] Valley District AVA has fairly warm summer days (mid-80°F plus/28.8 to 31°C), but due to higher elevation and summer fog at night, quite chilly at night (below 50°F/10°C). With colder winters and spring, as well as strong winds, harvest comes later than on valley floor at Oakville.</a:t>
            </a:r>
          </a:p>
          <a:p>
            <a:endParaRPr lang="en-US" dirty="0"/>
          </a:p>
          <a:p>
            <a:r>
              <a:rPr lang="en-US" dirty="0"/>
              <a:t>The AVA rests between 600 to 1200 feet (182 to 366 meters) with 35 inches (88 centimeters) of rain annually.</a:t>
            </a:r>
          </a:p>
          <a:p>
            <a:endParaRPr lang="en-US" dirty="0"/>
          </a:p>
          <a:p>
            <a:r>
              <a:rPr lang="en-US" dirty="0"/>
              <a:t>The valley floor of Chiles Valley District are primarily alluvial soils with silty-clay composition (middle left photo) of marine origin, with good fertility. Hillsides show more clay-loam and stony-clay composition (bottom left photo), mostly marine in origin, with some volcanic outcropping, and less fertility.</a:t>
            </a:r>
          </a:p>
          <a:p>
            <a:endParaRPr lang="en-US" dirty="0"/>
          </a:p>
          <a:p>
            <a:r>
              <a:rPr lang="en-US" dirty="0"/>
              <a:t>The principal varieties grown in Chiles Valley District are cabernet sauvignon, merlot, cabernet franc, and zinfandel.</a:t>
            </a:r>
          </a:p>
          <a:p>
            <a:endParaRPr lang="en-US" dirty="0"/>
          </a:p>
          <a:p>
            <a:endParaRPr lang="en-US" dirty="0"/>
          </a:p>
          <a:p>
            <a:r>
              <a:rPr lang="en-US" dirty="0"/>
              <a:t>[Photos sourced:  Napa Valley Vintners, 123RF.com and </a:t>
            </a:r>
            <a:r>
              <a:rPr lang="en-US" dirty="0" err="1"/>
              <a:t>Alamy</a:t>
            </a:r>
            <a:r>
              <a:rPr lang="en-US" dirty="0"/>
              <a:t> Stock Photos]</a:t>
            </a:r>
          </a:p>
          <a:p>
            <a:endParaRPr lang="en-US" dirty="0"/>
          </a:p>
        </p:txBody>
      </p:sp>
      <p:sp>
        <p:nvSpPr>
          <p:cNvPr id="4" name="Slide Number Placeholder 3"/>
          <p:cNvSpPr>
            <a:spLocks noGrp="1"/>
          </p:cNvSpPr>
          <p:nvPr>
            <p:ph type="sldNum" sz="quarter" idx="5"/>
          </p:nvPr>
        </p:nvSpPr>
        <p:spPr/>
        <p:txBody>
          <a:bodyPr/>
          <a:lstStyle/>
          <a:p>
            <a:fld id="{51B7B3A3-35B1-4C59-8E4E-DC8CFB2BCC28}" type="slidenum">
              <a:rPr lang="en-US" smtClean="0"/>
              <a:t>24</a:t>
            </a:fld>
            <a:endParaRPr lang="en-US"/>
          </a:p>
        </p:txBody>
      </p:sp>
    </p:spTree>
    <p:extLst>
      <p:ext uri="{BB962C8B-B14F-4D97-AF65-F5344CB8AC3E}">
        <p14:creationId xmlns:p14="http://schemas.microsoft.com/office/powerpoint/2010/main" val="1835428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Mount Veeder is a cool to moderate AVA, with most vineyards above the fog-line, meaning warmer nights and cooler days and less diurnal range than the valley floor. Typical mid-summer high temperatures about 85°F (29°C).</a:t>
            </a:r>
          </a:p>
          <a:p>
            <a:endParaRPr lang="en-US" dirty="0"/>
          </a:p>
          <a:p>
            <a:r>
              <a:rPr lang="en-US" dirty="0"/>
              <a:t>The AVA is between 500 and 2600 feet (152 and 792 meters).  It typically receives about 35 inches (87.5 centimeters) of rain annually.</a:t>
            </a:r>
          </a:p>
          <a:p>
            <a:endParaRPr lang="en-US" dirty="0"/>
          </a:p>
          <a:p>
            <a:pPr defTabSz="942289">
              <a:defRPr/>
            </a:pPr>
            <a:r>
              <a:rPr lang="en-US" dirty="0"/>
              <a:t>Mount Veeder is primarily an island of ancient seabed, pushed up in the mountain’s formation five million years ago. This is the only Napa Valley appellation that can claim this unique geologic phenomenon.   The sedimentary based, former seabed, is shallow and generally well drained, as well as more acidic, with low fertility. Most have a sandy or sandy-loam texture.</a:t>
            </a:r>
          </a:p>
          <a:p>
            <a:pPr defTabSz="942289">
              <a:defRPr/>
            </a:pPr>
            <a:endParaRPr lang="en-US" dirty="0"/>
          </a:p>
          <a:p>
            <a:pPr defTabSz="942289">
              <a:defRPr/>
            </a:pPr>
            <a:r>
              <a:rPr lang="en-US" dirty="0"/>
              <a:t>The principal varieties are cabernet sauvignon, merlot, zinfandel, and chardonnay.  </a:t>
            </a:r>
            <a:r>
              <a:rPr lang="en-US" dirty="0" err="1"/>
              <a:t>Ageability</a:t>
            </a:r>
            <a:r>
              <a:rPr lang="en-US" dirty="0"/>
              <a:t> is a hallmark of Mount Veeder wine.</a:t>
            </a:r>
          </a:p>
          <a:p>
            <a:pPr defTabSz="942289">
              <a:defRPr/>
            </a:pPr>
            <a:endParaRPr lang="en-US" dirty="0"/>
          </a:p>
          <a:p>
            <a:endParaRPr lang="en-US" dirty="0"/>
          </a:p>
          <a:p>
            <a:r>
              <a:rPr lang="en-US" dirty="0"/>
              <a:t>[Photos sourced:  Napa Valley Vintners, Stone &amp; Soil Depot, Inc.]</a:t>
            </a:r>
          </a:p>
          <a:p>
            <a:pPr defTabSz="942289">
              <a:defRPr/>
            </a:pPr>
            <a:r>
              <a:rPr lang="en-US" dirty="0"/>
              <a:t>[Source:  www.mountveederwines.com/mountain.php]</a:t>
            </a:r>
          </a:p>
          <a:p>
            <a:endParaRPr lang="en-US" dirty="0"/>
          </a:p>
          <a:p>
            <a:endParaRPr lang="en-US" dirty="0"/>
          </a:p>
        </p:txBody>
      </p:sp>
      <p:sp>
        <p:nvSpPr>
          <p:cNvPr id="4" name="Slide Number Placeholder 3"/>
          <p:cNvSpPr>
            <a:spLocks noGrp="1"/>
          </p:cNvSpPr>
          <p:nvPr>
            <p:ph type="sldNum" sz="quarter" idx="5"/>
          </p:nvPr>
        </p:nvSpPr>
        <p:spPr/>
        <p:txBody>
          <a:bodyPr/>
          <a:lstStyle/>
          <a:p>
            <a:pPr defTabSz="471145">
              <a:defRPr/>
            </a:pPr>
            <a:fld id="{51B7B3A3-35B1-4C59-8E4E-DC8CFB2BCC28}" type="slidenum">
              <a:rPr lang="en-US">
                <a:solidFill>
                  <a:prstClr val="black"/>
                </a:solidFill>
                <a:latin typeface="Calibri" panose="020F0502020204030204"/>
              </a:rPr>
              <a:pPr defTabSz="471145">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1839243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Rutherford AVA is moderately warm, although marginally influenced by early morning fog. The western bench area is cooler, with less late afternoon sun and tempered by afternoon marine winds. Usual summer peak temperatures are mid-90°F (34-35.5°C) with a large diurnal range.</a:t>
            </a:r>
          </a:p>
          <a:p>
            <a:endParaRPr lang="en-US" dirty="0"/>
          </a:p>
          <a:p>
            <a:pPr defTabSz="942289">
              <a:defRPr/>
            </a:pPr>
            <a:r>
              <a:rPr lang="en-US" dirty="0"/>
              <a:t>The AVA sits between 155 and 500 feet (47 and 152 meters) in elevation.  It receives 38 inches (95 cm) of rain annually.</a:t>
            </a:r>
          </a:p>
          <a:p>
            <a:endParaRPr lang="en-US" dirty="0"/>
          </a:p>
          <a:p>
            <a:pPr defTabSz="942289">
              <a:defRPr/>
            </a:pPr>
            <a:r>
              <a:rPr lang="en-US" dirty="0"/>
              <a:t>The western </a:t>
            </a:r>
            <a:r>
              <a:rPr lang="en-US" dirty="0" err="1"/>
              <a:t>benchland</a:t>
            </a:r>
            <a:r>
              <a:rPr lang="en-US" dirty="0"/>
              <a:t> is sedimentary, gravelly-sandy and alluvial, with good water retention and moderate fertility. The eastern side has more volcanic soils, moderately deep and more fertile.</a:t>
            </a:r>
          </a:p>
          <a:p>
            <a:endParaRPr lang="en-US" dirty="0"/>
          </a:p>
          <a:p>
            <a:r>
              <a:rPr lang="en-US" dirty="0"/>
              <a:t>This area is known for growing cabernet sauvignon, merlot, cabernet franc, zinfandel and some sauvignon blanc.</a:t>
            </a:r>
          </a:p>
          <a:p>
            <a:endParaRPr lang="en-US" dirty="0"/>
          </a:p>
          <a:p>
            <a:endParaRPr lang="en-US" dirty="0"/>
          </a:p>
          <a:p>
            <a:r>
              <a:rPr lang="en-US" dirty="0"/>
              <a:t>[Photos sourced:  Napa Valley Vintners; Whitehall Lane Winery]</a:t>
            </a:r>
          </a:p>
          <a:p>
            <a:endParaRPr lang="en-US" dirty="0"/>
          </a:p>
        </p:txBody>
      </p:sp>
      <p:sp>
        <p:nvSpPr>
          <p:cNvPr id="4" name="Slide Number Placeholder 3"/>
          <p:cNvSpPr>
            <a:spLocks noGrp="1"/>
          </p:cNvSpPr>
          <p:nvPr>
            <p:ph type="sldNum" sz="quarter" idx="5"/>
          </p:nvPr>
        </p:nvSpPr>
        <p:spPr/>
        <p:txBody>
          <a:bodyPr/>
          <a:lstStyle/>
          <a:p>
            <a:fld id="{51B7B3A3-35B1-4C59-8E4E-DC8CFB2BCC28}" type="slidenum">
              <a:rPr lang="en-US" smtClean="0"/>
              <a:t>26</a:t>
            </a:fld>
            <a:endParaRPr lang="en-US"/>
          </a:p>
        </p:txBody>
      </p:sp>
    </p:spTree>
    <p:extLst>
      <p:ext uri="{BB962C8B-B14F-4D97-AF65-F5344CB8AC3E}">
        <p14:creationId xmlns:p14="http://schemas.microsoft.com/office/powerpoint/2010/main" val="2531975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Saint Helena AVA is a warm region.  This is due to greater protection from western hills, with less fog or wind incursions. This narrowest part of the Napa Valley floor provides more heat reflection off the hillsides. Mid-summer temperature peak is often in mid-to-high 90°s (35° to 37°C).</a:t>
            </a:r>
          </a:p>
          <a:p>
            <a:endParaRPr lang="en-US" dirty="0"/>
          </a:p>
          <a:p>
            <a:pPr defTabSz="942289">
              <a:defRPr/>
            </a:pPr>
            <a:r>
              <a:rPr lang="en-US" dirty="0"/>
              <a:t>Saint Helena varies in elevation from 200 to 475 feet (46 to 145 meters) and receives rainfall from 38 to 40 inches (95 to 101 centimeters) annually.</a:t>
            </a:r>
          </a:p>
          <a:p>
            <a:endParaRPr lang="en-US" dirty="0"/>
          </a:p>
          <a:p>
            <a:r>
              <a:rPr lang="en-US" dirty="0"/>
              <a:t>The south and west borders are more sedimentary, gravel-clay soils (lower left photo), with lower fertility and moderate water retention. Further north and to the east soils are prevalently volcanic (center photo) in origin and are deeper and more fertile.</a:t>
            </a:r>
          </a:p>
          <a:p>
            <a:endParaRPr lang="en-US" dirty="0"/>
          </a:p>
          <a:p>
            <a:r>
              <a:rPr lang="en-US" dirty="0"/>
              <a:t>Here you’ll find plantings of cabernet sauvignon, cabernet franc, merlot, </a:t>
            </a:r>
            <a:r>
              <a:rPr lang="en-US" dirty="0" err="1"/>
              <a:t>syrah</a:t>
            </a:r>
            <a:r>
              <a:rPr lang="en-US" dirty="0"/>
              <a:t>, zinfandel and sauvignon blanc.</a:t>
            </a:r>
          </a:p>
          <a:p>
            <a:endParaRPr lang="en-US" b="1" dirty="0"/>
          </a:p>
          <a:p>
            <a:endParaRPr lang="en-US" dirty="0"/>
          </a:p>
          <a:p>
            <a:r>
              <a:rPr lang="en-US" dirty="0"/>
              <a:t>[Photos sourced:  Napa Valley Vintners; Nickel and Nickel]</a:t>
            </a:r>
          </a:p>
          <a:p>
            <a:endParaRPr lang="en-US" dirty="0"/>
          </a:p>
        </p:txBody>
      </p:sp>
      <p:sp>
        <p:nvSpPr>
          <p:cNvPr id="4" name="Slide Number Placeholder 3"/>
          <p:cNvSpPr>
            <a:spLocks noGrp="1"/>
          </p:cNvSpPr>
          <p:nvPr>
            <p:ph type="sldNum" sz="quarter" idx="5"/>
          </p:nvPr>
        </p:nvSpPr>
        <p:spPr/>
        <p:txBody>
          <a:bodyPr/>
          <a:lstStyle/>
          <a:p>
            <a:fld id="{51B7B3A3-35B1-4C59-8E4E-DC8CFB2BCC28}" type="slidenum">
              <a:rPr lang="en-US" smtClean="0"/>
              <a:t>27</a:t>
            </a:fld>
            <a:endParaRPr lang="en-US"/>
          </a:p>
        </p:txBody>
      </p:sp>
    </p:spTree>
    <p:extLst>
      <p:ext uri="{BB962C8B-B14F-4D97-AF65-F5344CB8AC3E}">
        <p14:creationId xmlns:p14="http://schemas.microsoft.com/office/powerpoint/2010/main" val="1026700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we’ll continue with out tasting by getting to our reds today.  We’ll then go through the remainder of the slides.</a:t>
            </a:r>
          </a:p>
        </p:txBody>
      </p:sp>
      <p:sp>
        <p:nvSpPr>
          <p:cNvPr id="4" name="Slide Number Placeholder 3"/>
          <p:cNvSpPr>
            <a:spLocks noGrp="1"/>
          </p:cNvSpPr>
          <p:nvPr>
            <p:ph type="sldNum" sz="quarter" idx="5"/>
          </p:nvPr>
        </p:nvSpPr>
        <p:spPr/>
        <p:txBody>
          <a:bodyPr/>
          <a:lstStyle/>
          <a:p>
            <a:fld id="{51B7B3A3-35B1-4C59-8E4E-DC8CFB2BCC28}" type="slidenum">
              <a:rPr lang="en-US" smtClean="0"/>
              <a:t>28</a:t>
            </a:fld>
            <a:endParaRPr lang="en-US"/>
          </a:p>
        </p:txBody>
      </p:sp>
    </p:spTree>
    <p:extLst>
      <p:ext uri="{BB962C8B-B14F-4D97-AF65-F5344CB8AC3E}">
        <p14:creationId xmlns:p14="http://schemas.microsoft.com/office/powerpoint/2010/main" val="2456183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foggy, wind-swept slopes of the Carneros region are an ideal home for Pinot Noir, a cool-climate loving grape. Great care is needed to produce fine pinot noir, a notoriously challenging and fragile variety, and the marine influences allow for gradual, flavor-building hang time needed for peak flavor maturity. The low-nutrient soils provide lower yields, and the fewer berries that do grow, with less competition for natural resources, have rich, concentrated flavors and produce a deep-colored wine. </a:t>
            </a:r>
          </a:p>
          <a:p>
            <a:endParaRPr lang="en-US" dirty="0"/>
          </a:p>
          <a:p>
            <a:r>
              <a:rPr lang="en-US" dirty="0"/>
              <a:t>The grapes were hand harvested into small bins in the cool of the morning, then gently de-stemmed and crushed. Select vineyard blocks were fermented as whole clusters for added depth of flavor. A portion of the wine was fermented in French oak fermentation tanks to enhance the extraction of color and flavor during the 18 days of skin contact. The new wine was gently pressed and transferred to French Oak barrels (27% new) for malolactic fermentation and seven (7) months of aging, seamlessly integrating the fruit and oak. The wine was bottled in June 2018. </a:t>
            </a:r>
          </a:p>
          <a:p>
            <a:endParaRPr lang="en-US" dirty="0"/>
          </a:p>
          <a:p>
            <a:r>
              <a:rPr lang="en-US" dirty="0"/>
              <a:t>A series of wildfires at the beginning of October made international headlines, but the early harvest ensured the majority of Mondavi’s grapes were picked and already processed in the cellar before the fires began.</a:t>
            </a:r>
          </a:p>
          <a:p>
            <a:endParaRPr lang="en-US" dirty="0"/>
          </a:p>
          <a:p>
            <a:r>
              <a:rPr lang="en-US" dirty="0"/>
              <a:t>[Photos sourced from:  Robert Mondavi Winery; Napa Green]</a:t>
            </a:r>
          </a:p>
        </p:txBody>
      </p:sp>
      <p:sp>
        <p:nvSpPr>
          <p:cNvPr id="4" name="Slide Number Placeholder 3"/>
          <p:cNvSpPr>
            <a:spLocks noGrp="1"/>
          </p:cNvSpPr>
          <p:nvPr>
            <p:ph type="sldNum" sz="quarter" idx="5"/>
          </p:nvPr>
        </p:nvSpPr>
        <p:spPr/>
        <p:txBody>
          <a:bodyPr/>
          <a:lstStyle/>
          <a:p>
            <a:fld id="{51B7B3A3-35B1-4C59-8E4E-DC8CFB2BCC28}" type="slidenum">
              <a:rPr lang="en-US" smtClean="0"/>
              <a:t>29</a:t>
            </a:fld>
            <a:endParaRPr lang="en-US"/>
          </a:p>
        </p:txBody>
      </p:sp>
    </p:spTree>
    <p:extLst>
      <p:ext uri="{BB962C8B-B14F-4D97-AF65-F5344CB8AC3E}">
        <p14:creationId xmlns:p14="http://schemas.microsoft.com/office/powerpoint/2010/main" val="1778434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only 30 miles in length and five miles across at its widest point, the Napa Valley is a unique winegrowing region with a complex tapestry of vineyard locations that possess unique, individual personalities through soil and climate.</a:t>
            </a:r>
          </a:p>
          <a:p>
            <a:endParaRPr lang="en-US" dirty="0"/>
          </a:p>
          <a:p>
            <a:r>
              <a:rPr lang="en-US" dirty="0"/>
              <a:t>Napa Valley has had a very active and eventful geologic history. Over the course of 150 million years, the slow grinding of tectonic plates and robust volcanic activity have created the topography of the Napa Valley we know today. Due to the unique geographic position between the cold Pacific Ocean and the often hot Central Valley, a wide variety of climatic conditions exist within this small, contiguous area that are perfectly suited to producing a great variety of world-class wine grapes.</a:t>
            </a:r>
          </a:p>
          <a:p>
            <a:endParaRPr lang="en-US" dirty="0"/>
          </a:p>
          <a:p>
            <a:r>
              <a:rPr lang="en-US" dirty="0"/>
              <a:t>The two mountain ranges of the Napa Valley were created during the formation of the San Andreas fault. The </a:t>
            </a:r>
            <a:r>
              <a:rPr lang="en-US" dirty="0" err="1"/>
              <a:t>Vaca</a:t>
            </a:r>
            <a:r>
              <a:rPr lang="en-US" dirty="0"/>
              <a:t> [</a:t>
            </a:r>
            <a:r>
              <a:rPr lang="en-US" dirty="0" err="1"/>
              <a:t>vah</a:t>
            </a:r>
            <a:r>
              <a:rPr lang="en-US" dirty="0"/>
              <a:t>-CAH] Range, which forms the valley’s eastern boundary, shields Napa Valley from the scorching heat of the Central Valley while the Mayacamas [MY-ah-CAH-muss] Mountains separate the valley on the west from the cooler, marine influences experienced in neighboring Sonoma County. The hills and knolls you see on the valley floor are the product of huge </a:t>
            </a:r>
            <a:r>
              <a:rPr lang="en-US" dirty="0" err="1"/>
              <a:t>megaslides</a:t>
            </a:r>
            <a:r>
              <a:rPr lang="en-US" dirty="0"/>
              <a:t> from the </a:t>
            </a:r>
            <a:r>
              <a:rPr lang="en-US" dirty="0" err="1"/>
              <a:t>Vaca</a:t>
            </a:r>
            <a:r>
              <a:rPr lang="en-US" dirty="0"/>
              <a:t> mountains many years ago and affect weather patterns within those areas.</a:t>
            </a:r>
          </a:p>
          <a:p>
            <a:endParaRPr lang="en-US" dirty="0"/>
          </a:p>
          <a:p>
            <a:r>
              <a:rPr lang="en-US" dirty="0"/>
              <a:t>Bisecting the valley is the Napa River, which follows the valley's tapered contour. It begins as little more than a creek at its headwaters and grows into a fully navigable river in its southern stretches. The valley's topography changes with its length, from the windswept estuarine flats and gentle hills in the south to the valley's narrow tip at the town of Calistoga, cradled between the sheer walls of the Palisades at the foot of Mount St. Helena to the east and the forested Mayacamas Mountains to the west.</a:t>
            </a:r>
          </a:p>
          <a:p>
            <a:endParaRPr lang="en-US" dirty="0"/>
          </a:p>
          <a:p>
            <a:pPr defTabSz="942289">
              <a:defRPr/>
            </a:pPr>
            <a:endParaRPr lang="en-US" dirty="0"/>
          </a:p>
          <a:p>
            <a:pPr defTabSz="942289">
              <a:defRPr/>
            </a:pPr>
            <a:r>
              <a:rPr lang="en-US" dirty="0"/>
              <a:t>[Photos sourced from:  Napa Valley Vintners, US Geological Service Earthquake Hazards Program, and YouTube]</a:t>
            </a:r>
          </a:p>
          <a:p>
            <a:pPr defTabSz="942289">
              <a:defRPr/>
            </a:pPr>
            <a:endParaRPr lang="en-US" dirty="0"/>
          </a:p>
          <a:p>
            <a:pPr defTabSz="942289">
              <a:defRPr/>
            </a:pPr>
            <a:r>
              <a:rPr lang="en-US" dirty="0"/>
              <a:t>=========</a:t>
            </a:r>
          </a:p>
          <a:p>
            <a:pPr defTabSz="942289">
              <a:defRPr/>
            </a:pPr>
            <a:endParaRPr lang="en-US" dirty="0"/>
          </a:p>
          <a:p>
            <a:pPr defTabSz="942289">
              <a:defRPr/>
            </a:pPr>
            <a:r>
              <a:rPr lang="en-US" dirty="0"/>
              <a:t>[NOTE:  If members would like more information on the geology of Napa Valley, have them review the slide show from Napa Valley Vintners (https://slideplayer.com/slide/4322779/).]</a:t>
            </a:r>
          </a:p>
          <a:p>
            <a:endParaRPr lang="en-US" dirty="0"/>
          </a:p>
        </p:txBody>
      </p:sp>
      <p:sp>
        <p:nvSpPr>
          <p:cNvPr id="4" name="Slide Number Placeholder 3"/>
          <p:cNvSpPr>
            <a:spLocks noGrp="1"/>
          </p:cNvSpPr>
          <p:nvPr>
            <p:ph type="sldNum" sz="quarter" idx="5"/>
          </p:nvPr>
        </p:nvSpPr>
        <p:spPr/>
        <p:txBody>
          <a:bodyPr/>
          <a:lstStyle/>
          <a:p>
            <a:fld id="{51B7B3A3-35B1-4C59-8E4E-DC8CFB2BCC28}" type="slidenum">
              <a:rPr lang="en-US" smtClean="0"/>
              <a:t>3</a:t>
            </a:fld>
            <a:endParaRPr lang="en-US"/>
          </a:p>
        </p:txBody>
      </p:sp>
    </p:spTree>
    <p:extLst>
      <p:ext uri="{BB962C8B-B14F-4D97-AF65-F5344CB8AC3E}">
        <p14:creationId xmlns:p14="http://schemas.microsoft.com/office/powerpoint/2010/main" val="1992298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Located at elevations from 1000 to 1200 feet, the vineyard overlooks upper Chiles Canyon and remnant walls of the grist mill built by pioneer J.B. Chiles.</a:t>
            </a:r>
          </a:p>
          <a:p>
            <a:endParaRPr lang="en-US" dirty="0"/>
          </a:p>
          <a:p>
            <a:r>
              <a:rPr lang="en-US" dirty="0"/>
              <a:t>Green &amp; Red Vineyard, named for its red iron soils veined with green serpentine, is located in the steep hills on the east side of Napa Valley. The planting was started in 1972 on ground that was originally a vineyard in the 1890's. 31 acres of vineyard are planted within the 200 acre parcel. Three separate mountain vineyards, Chiles Mill, Tip Top and </a:t>
            </a:r>
            <a:r>
              <a:rPr lang="en-US" dirty="0" err="1"/>
              <a:t>Catacula</a:t>
            </a:r>
            <a:r>
              <a:rPr lang="en-US" dirty="0"/>
              <a:t> [KAHT-</a:t>
            </a:r>
            <a:r>
              <a:rPr lang="en-US" dirty="0" err="1"/>
              <a:t>tah</a:t>
            </a:r>
            <a:r>
              <a:rPr lang="en-US" dirty="0"/>
              <a:t>-KOO-</a:t>
            </a:r>
            <a:r>
              <a:rPr lang="en-US" dirty="0" err="1"/>
              <a:t>lah</a:t>
            </a:r>
            <a:r>
              <a:rPr lang="en-US" dirty="0"/>
              <a:t>] are located at different elevations and different exposures.</a:t>
            </a:r>
          </a:p>
          <a:p>
            <a:endParaRPr lang="en-US" dirty="0"/>
          </a:p>
          <a:p>
            <a:r>
              <a:rPr lang="en-US" dirty="0"/>
              <a:t>[Photos sourced:  Green &amp; Red Vineyard]</a:t>
            </a:r>
          </a:p>
          <a:p>
            <a:endParaRPr lang="en-US" dirty="0"/>
          </a:p>
          <a:p>
            <a:r>
              <a:rPr lang="en-US" dirty="0"/>
              <a:t>************ NOTE ****************</a:t>
            </a:r>
          </a:p>
          <a:p>
            <a:endParaRPr lang="en-US" dirty="0"/>
          </a:p>
          <a:p>
            <a:r>
              <a:rPr lang="en-US" dirty="0"/>
              <a:t>Green Serpentine:  Mottled golden-green color resembling snakeskin.</a:t>
            </a:r>
          </a:p>
        </p:txBody>
      </p:sp>
      <p:sp>
        <p:nvSpPr>
          <p:cNvPr id="4" name="Slide Number Placeholder 3"/>
          <p:cNvSpPr>
            <a:spLocks noGrp="1"/>
          </p:cNvSpPr>
          <p:nvPr>
            <p:ph type="sldNum" sz="quarter" idx="5"/>
          </p:nvPr>
        </p:nvSpPr>
        <p:spPr/>
        <p:txBody>
          <a:bodyPr/>
          <a:lstStyle/>
          <a:p>
            <a:fld id="{51B7B3A3-35B1-4C59-8E4E-DC8CFB2BCC28}" type="slidenum">
              <a:rPr lang="en-US" smtClean="0"/>
              <a:t>30</a:t>
            </a:fld>
            <a:endParaRPr lang="en-US"/>
          </a:p>
        </p:txBody>
      </p:sp>
    </p:spTree>
    <p:extLst>
      <p:ext uri="{BB962C8B-B14F-4D97-AF65-F5344CB8AC3E}">
        <p14:creationId xmlns:p14="http://schemas.microsoft.com/office/powerpoint/2010/main" val="11149285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generations of the </a:t>
            </a:r>
            <a:r>
              <a:rPr lang="en-US" dirty="0" err="1"/>
              <a:t>Leonardini</a:t>
            </a:r>
            <a:r>
              <a:rPr lang="en-US" dirty="0"/>
              <a:t> Family (Tre Leoni) are responsible for this expertly made proprietary blend of cabernet sauvignon, merlot, </a:t>
            </a:r>
            <a:r>
              <a:rPr lang="en-US" dirty="0" err="1"/>
              <a:t>syrah</a:t>
            </a:r>
            <a:r>
              <a:rPr lang="en-US" dirty="0"/>
              <a:t>, and zinfandel. Each grape varietal was fermented and aged as separate lots in French and American oak barrels. Winemaker Jason Moulton tasted through each lot and put the final blend together in early 2017 after aging 18 months. The lion’s share of the wine is cabernet sauvignon with equal, lesser percentages of merlot, </a:t>
            </a:r>
            <a:r>
              <a:rPr lang="en-US" dirty="0" err="1"/>
              <a:t>syrah</a:t>
            </a:r>
            <a:r>
              <a:rPr lang="en-US" dirty="0"/>
              <a:t>, and a small amount of zinfandel. is wine was bottled </a:t>
            </a:r>
            <a:r>
              <a:rPr lang="en-US" dirty="0" err="1"/>
              <a:t>unfined</a:t>
            </a:r>
            <a:r>
              <a:rPr lang="en-US" dirty="0"/>
              <a:t> and unfiltered.</a:t>
            </a:r>
          </a:p>
          <a:p>
            <a:endParaRPr lang="en-US" dirty="0"/>
          </a:p>
          <a:p>
            <a:r>
              <a:rPr lang="en-US" dirty="0"/>
              <a:t>Label art is a bold view of artist Jacqui Oakley’s oil on canvas painting.</a:t>
            </a:r>
          </a:p>
          <a:p>
            <a:endParaRPr lang="en-US" dirty="0"/>
          </a:p>
          <a:p>
            <a:r>
              <a:rPr lang="en-US" dirty="0"/>
              <a:t>[Photos:  Whitehall Lane Winery]</a:t>
            </a:r>
          </a:p>
          <a:p>
            <a:endParaRPr lang="en-US" dirty="0"/>
          </a:p>
          <a:p>
            <a:r>
              <a:rPr lang="en-US" dirty="0"/>
              <a:t>**************** NOTE ************</a:t>
            </a:r>
          </a:p>
          <a:p>
            <a:endParaRPr lang="en-US" dirty="0"/>
          </a:p>
          <a:p>
            <a:r>
              <a:rPr lang="en-US" dirty="0"/>
              <a:t>Colloid:  Macromolecules (i.e., soluble proteins), or molecular complexes (i.e., clay) dispersed in a medium by random, heat-induced (Brownian) molecular movement.  [Ronald S. Jackson, </a:t>
            </a:r>
            <a:r>
              <a:rPr lang="en-US" i="1" dirty="0"/>
              <a:t>Wine Science:  Principles and Applications</a:t>
            </a:r>
            <a:r>
              <a:rPr lang="en-US" dirty="0"/>
              <a:t>, 4</a:t>
            </a:r>
            <a:r>
              <a:rPr lang="en-US" baseline="30000" dirty="0"/>
              <a:t>th</a:t>
            </a:r>
            <a:r>
              <a:rPr lang="en-US" dirty="0"/>
              <a:t> ed.]</a:t>
            </a:r>
          </a:p>
          <a:p>
            <a:endParaRPr lang="en-US" dirty="0"/>
          </a:p>
          <a:p>
            <a:r>
              <a:rPr lang="en-US" dirty="0" err="1"/>
              <a:t>Unfined</a:t>
            </a:r>
            <a:r>
              <a:rPr lang="en-US" dirty="0"/>
              <a:t>:  Not undergoing a process to add particulates (i.e., bentonite) or macromolecules (i.e., gelatin) to </a:t>
            </a:r>
          </a:p>
          <a:p>
            <a:r>
              <a:rPr lang="en-US" dirty="0"/>
              <a:t>remove excess tannins, dissolved proteins, or other colloidal material.  [Ronald S. Jackson, </a:t>
            </a:r>
            <a:r>
              <a:rPr lang="en-US" i="1" dirty="0"/>
              <a:t>Wine Science:  Principles and Applications</a:t>
            </a:r>
            <a:r>
              <a:rPr lang="en-US" dirty="0"/>
              <a:t>, 4</a:t>
            </a:r>
            <a:r>
              <a:rPr lang="en-US" baseline="30000" dirty="0"/>
              <a:t>th</a:t>
            </a:r>
            <a:r>
              <a:rPr lang="en-US" dirty="0"/>
              <a:t> ed.]</a:t>
            </a:r>
          </a:p>
        </p:txBody>
      </p:sp>
      <p:sp>
        <p:nvSpPr>
          <p:cNvPr id="4" name="Slide Number Placeholder 3"/>
          <p:cNvSpPr>
            <a:spLocks noGrp="1"/>
          </p:cNvSpPr>
          <p:nvPr>
            <p:ph type="sldNum" sz="quarter" idx="5"/>
          </p:nvPr>
        </p:nvSpPr>
        <p:spPr/>
        <p:txBody>
          <a:bodyPr/>
          <a:lstStyle/>
          <a:p>
            <a:fld id="{51B7B3A3-35B1-4C59-8E4E-DC8CFB2BCC28}" type="slidenum">
              <a:rPr lang="en-US" smtClean="0"/>
              <a:t>31</a:t>
            </a:fld>
            <a:endParaRPr lang="en-US"/>
          </a:p>
        </p:txBody>
      </p:sp>
    </p:spTree>
    <p:extLst>
      <p:ext uri="{BB962C8B-B14F-4D97-AF65-F5344CB8AC3E}">
        <p14:creationId xmlns:p14="http://schemas.microsoft.com/office/powerpoint/2010/main" val="41422128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philosophy at Mount Veeder Winery is that each of their wines has its own remarkable way of expressing the mountain soil from which it was born. They believe that great wines are a reflection of their terroir—the combination of soil, topography, microclimate and people—and they believe that excellent grapes handled with minimal processing have the potential to produce the greatest wines.</a:t>
            </a:r>
          </a:p>
          <a:p>
            <a:endParaRPr lang="en-US" dirty="0"/>
          </a:p>
          <a:p>
            <a:r>
              <a:rPr lang="en-US" dirty="0"/>
              <a:t>The thin, rocky soils and rugged terrain on Mount Veeder make farming the vineyards a challenge.  Cultivation and harvesting is done entirely by hand.  Water is scarce and drains quickly through the volcanic mountain soil.</a:t>
            </a:r>
          </a:p>
          <a:p>
            <a:endParaRPr lang="en-US" dirty="0"/>
          </a:p>
          <a:p>
            <a:r>
              <a:rPr lang="en-US" dirty="0"/>
              <a:t>Both Mount Veeder Winery and the rugged appellation take their names from an ancient volcano—a nearly 2,700 foot peak that crowns the southeast section of the Mayacamas Range, running between Napa and Sonoma. The Mount Veeder appellation encompasses 25 square miles of some of the steepest vineyards in California.</a:t>
            </a:r>
          </a:p>
          <a:p>
            <a:endParaRPr lang="en-US" dirty="0"/>
          </a:p>
          <a:p>
            <a:r>
              <a:rPr lang="en-US" dirty="0"/>
              <a:t>[Photos sourced:  Mount Veeder Winery]</a:t>
            </a:r>
          </a:p>
        </p:txBody>
      </p:sp>
      <p:sp>
        <p:nvSpPr>
          <p:cNvPr id="4" name="Slide Number Placeholder 3"/>
          <p:cNvSpPr>
            <a:spLocks noGrp="1"/>
          </p:cNvSpPr>
          <p:nvPr>
            <p:ph type="sldNum" sz="quarter" idx="5"/>
          </p:nvPr>
        </p:nvSpPr>
        <p:spPr/>
        <p:txBody>
          <a:bodyPr/>
          <a:lstStyle/>
          <a:p>
            <a:fld id="{51B7B3A3-35B1-4C59-8E4E-DC8CFB2BCC28}" type="slidenum">
              <a:rPr lang="en-US" smtClean="0"/>
              <a:t>32</a:t>
            </a:fld>
            <a:endParaRPr lang="en-US"/>
          </a:p>
        </p:txBody>
      </p:sp>
    </p:spTree>
    <p:extLst>
      <p:ext uri="{BB962C8B-B14F-4D97-AF65-F5344CB8AC3E}">
        <p14:creationId xmlns:p14="http://schemas.microsoft.com/office/powerpoint/2010/main" val="36128373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know look at some additional AVAs within Napa Valley, even though we won’t be tasting their wine today.</a:t>
            </a:r>
          </a:p>
        </p:txBody>
      </p:sp>
      <p:sp>
        <p:nvSpPr>
          <p:cNvPr id="4" name="Slide Number Placeholder 3"/>
          <p:cNvSpPr>
            <a:spLocks noGrp="1"/>
          </p:cNvSpPr>
          <p:nvPr>
            <p:ph type="sldNum" sz="quarter" idx="5"/>
          </p:nvPr>
        </p:nvSpPr>
        <p:spPr/>
        <p:txBody>
          <a:bodyPr/>
          <a:lstStyle/>
          <a:p>
            <a:fld id="{51B7B3A3-35B1-4C59-8E4E-DC8CFB2BCC28}" type="slidenum">
              <a:rPr lang="en-US" smtClean="0"/>
              <a:t>33</a:t>
            </a:fld>
            <a:endParaRPr lang="en-US"/>
          </a:p>
        </p:txBody>
      </p:sp>
    </p:spTree>
    <p:extLst>
      <p:ext uri="{BB962C8B-B14F-4D97-AF65-F5344CB8AC3E}">
        <p14:creationId xmlns:p14="http://schemas.microsoft.com/office/powerpoint/2010/main" val="29920529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cool, mountain-influences Atlas Peak AVA has temperatures about 10–15° cooler than the valley floor in summer.  It is above the fog line.  There is low day-to-night temperature range.  And summer temperatures rarely rising above 90°F (32.2°C).</a:t>
            </a:r>
          </a:p>
          <a:p>
            <a:endParaRPr lang="en-US" dirty="0"/>
          </a:p>
          <a:p>
            <a:r>
              <a:rPr lang="en-US" dirty="0"/>
              <a:t>The elevation of the AVA is 760 to 2600 feet (232 to 792 meters).  The AVA receives about 38 inches (96 cm) of rain annually.</a:t>
            </a:r>
          </a:p>
          <a:p>
            <a:endParaRPr lang="en-US" dirty="0"/>
          </a:p>
          <a:p>
            <a:r>
              <a:rPr lang="en-US" dirty="0"/>
              <a:t>Atlas Peak’s soils are volcanic in origin, with basaltic red color, shallow with limited water retention, so irrigation is often essential.  [both photos are red basalt]</a:t>
            </a:r>
          </a:p>
          <a:p>
            <a:endParaRPr lang="en-US" dirty="0"/>
          </a:p>
          <a:p>
            <a:r>
              <a:rPr lang="en-US" dirty="0"/>
              <a:t>The principle varieties grown in this region are cabernet sauvignon and chardonnay.</a:t>
            </a:r>
          </a:p>
          <a:p>
            <a:endParaRPr lang="en-US" b="1" dirty="0"/>
          </a:p>
          <a:p>
            <a:endParaRPr lang="en-US" dirty="0"/>
          </a:p>
        </p:txBody>
      </p:sp>
      <p:sp>
        <p:nvSpPr>
          <p:cNvPr id="4" name="Slide Number Placeholder 3"/>
          <p:cNvSpPr>
            <a:spLocks noGrp="1"/>
          </p:cNvSpPr>
          <p:nvPr>
            <p:ph type="sldNum" sz="quarter" idx="5"/>
          </p:nvPr>
        </p:nvSpPr>
        <p:spPr/>
        <p:txBody>
          <a:bodyPr/>
          <a:lstStyle/>
          <a:p>
            <a:fld id="{51B7B3A3-35B1-4C59-8E4E-DC8CFB2BCC28}" type="slidenum">
              <a:rPr lang="en-US" smtClean="0"/>
              <a:t>34</a:t>
            </a:fld>
            <a:endParaRPr lang="en-US"/>
          </a:p>
        </p:txBody>
      </p:sp>
    </p:spTree>
    <p:extLst>
      <p:ext uri="{BB962C8B-B14F-4D97-AF65-F5344CB8AC3E}">
        <p14:creationId xmlns:p14="http://schemas.microsoft.com/office/powerpoint/2010/main" val="30629216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err="1"/>
              <a:t>Coombsville</a:t>
            </a:r>
            <a:r>
              <a:rPr lang="en-US" dirty="0"/>
              <a:t> AVA’s weather is moderated by its proximity to the San Pablo Bay. Daily average high temperatures can be as much as 10 degrees cooler during the hot months than most other AVAs, and heat spikes tend to be less severe.</a:t>
            </a:r>
          </a:p>
          <a:p>
            <a:endParaRPr lang="en-US" dirty="0"/>
          </a:p>
          <a:p>
            <a:r>
              <a:rPr lang="en-US" dirty="0"/>
              <a:t>The AVA is between 100 and 1,000 feet (30 and 305 meters) in elevations.  This region only receives about 25 inches (65 centimeters) of rain annually.</a:t>
            </a:r>
          </a:p>
          <a:p>
            <a:endParaRPr lang="en-US" dirty="0"/>
          </a:p>
          <a:p>
            <a:r>
              <a:rPr lang="en-US" dirty="0" err="1"/>
              <a:t>Coombsville</a:t>
            </a:r>
            <a:r>
              <a:rPr lang="en-US" dirty="0"/>
              <a:t> AVA’s soil is primarily weathered volcanic rock and alluvial deposits from the </a:t>
            </a:r>
            <a:r>
              <a:rPr lang="en-US" dirty="0" err="1"/>
              <a:t>Vaca</a:t>
            </a:r>
            <a:r>
              <a:rPr lang="en-US" dirty="0"/>
              <a:t> Range that surrounds the region.</a:t>
            </a:r>
          </a:p>
          <a:p>
            <a:endParaRPr lang="en-US" dirty="0"/>
          </a:p>
          <a:p>
            <a:pPr defTabSz="942289">
              <a:defRPr/>
            </a:pPr>
            <a:r>
              <a:rPr lang="en-US" dirty="0"/>
              <a:t>The primary plantings in this AVA are dominated by cabernet sauvignon on the hillsides with merlot, chardonnay, </a:t>
            </a:r>
            <a:r>
              <a:rPr lang="en-US" dirty="0" err="1"/>
              <a:t>syrah</a:t>
            </a:r>
            <a:r>
              <a:rPr lang="en-US" dirty="0"/>
              <a:t> and pinot noir in the lower, cooler sites.</a:t>
            </a:r>
          </a:p>
          <a:p>
            <a:endParaRPr lang="en-US" dirty="0"/>
          </a:p>
          <a:p>
            <a:endParaRPr lang="en-US" dirty="0"/>
          </a:p>
        </p:txBody>
      </p:sp>
      <p:sp>
        <p:nvSpPr>
          <p:cNvPr id="4" name="Slide Number Placeholder 3"/>
          <p:cNvSpPr>
            <a:spLocks noGrp="1"/>
          </p:cNvSpPr>
          <p:nvPr>
            <p:ph type="sldNum" sz="quarter" idx="5"/>
          </p:nvPr>
        </p:nvSpPr>
        <p:spPr/>
        <p:txBody>
          <a:bodyPr/>
          <a:lstStyle/>
          <a:p>
            <a:fld id="{51B7B3A3-35B1-4C59-8E4E-DC8CFB2BCC28}" type="slidenum">
              <a:rPr lang="en-US" smtClean="0"/>
              <a:t>35</a:t>
            </a:fld>
            <a:endParaRPr lang="en-US"/>
          </a:p>
        </p:txBody>
      </p:sp>
    </p:spTree>
    <p:extLst>
      <p:ext uri="{BB962C8B-B14F-4D97-AF65-F5344CB8AC3E}">
        <p14:creationId xmlns:p14="http://schemas.microsoft.com/office/powerpoint/2010/main" val="5780503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Diamond Mountain District has moderately warm temperatures with lower maximum temperatures and higher minimum temperatures than the valley floor, due to topography and altitude. 50 to 90°F in growing season (10 to 32°C).</a:t>
            </a:r>
          </a:p>
          <a:p>
            <a:endParaRPr lang="en-US" dirty="0"/>
          </a:p>
          <a:p>
            <a:r>
              <a:rPr lang="en-US" dirty="0"/>
              <a:t>It’s elevation varies from 400 to 2200 feet (122 to 671 meters) and it receives 40 to 55 inches (135 centimeters) annually.</a:t>
            </a:r>
          </a:p>
          <a:p>
            <a:endParaRPr lang="en-US" dirty="0"/>
          </a:p>
          <a:p>
            <a:r>
              <a:rPr lang="en-US" dirty="0"/>
              <a:t>The AVA’s consists of residual uplifted soils of volcanic origin, often reddish and very fine-grained, even gritty in texture, composed of both weathered sedimentary and volcanic origin.</a:t>
            </a:r>
          </a:p>
          <a:p>
            <a:endParaRPr lang="en-US" dirty="0"/>
          </a:p>
          <a:p>
            <a:r>
              <a:rPr lang="en-US" dirty="0"/>
              <a:t>You can find primarily cabernet sauvignon and cabernet franc.</a:t>
            </a:r>
          </a:p>
          <a:p>
            <a:endParaRPr lang="en-US" dirty="0"/>
          </a:p>
        </p:txBody>
      </p:sp>
      <p:sp>
        <p:nvSpPr>
          <p:cNvPr id="4" name="Slide Number Placeholder 3"/>
          <p:cNvSpPr>
            <a:spLocks noGrp="1"/>
          </p:cNvSpPr>
          <p:nvPr>
            <p:ph type="sldNum" sz="quarter" idx="5"/>
          </p:nvPr>
        </p:nvSpPr>
        <p:spPr/>
        <p:txBody>
          <a:bodyPr/>
          <a:lstStyle/>
          <a:p>
            <a:fld id="{51B7B3A3-35B1-4C59-8E4E-DC8CFB2BCC28}" type="slidenum">
              <a:rPr lang="en-US" smtClean="0"/>
              <a:t>36</a:t>
            </a:fld>
            <a:endParaRPr lang="en-US"/>
          </a:p>
        </p:txBody>
      </p:sp>
    </p:spTree>
    <p:extLst>
      <p:ext uri="{BB962C8B-B14F-4D97-AF65-F5344CB8AC3E}">
        <p14:creationId xmlns:p14="http://schemas.microsoft.com/office/powerpoint/2010/main" val="21307856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Howell Mountain AVA is located above the fog line on the eastern side of the valley, the AVA is warmer and drier than other AVAs with more hours of sunshine and little-to-no marine influence.</a:t>
            </a:r>
          </a:p>
          <a:p>
            <a:endParaRPr lang="en-US" dirty="0"/>
          </a:p>
          <a:p>
            <a:r>
              <a:rPr lang="en-US" dirty="0"/>
              <a:t>The AVA rises 1400 to 2600 feet (427 to 792 meters).  It has significantly more rain annually; receiving 40 to 50 inches (125 centimeters).</a:t>
            </a:r>
          </a:p>
          <a:p>
            <a:endParaRPr lang="en-US" dirty="0"/>
          </a:p>
          <a:p>
            <a:r>
              <a:rPr lang="en-US" dirty="0"/>
              <a:t>The soils found in Howell Mountain AVA are predominantly volcanic, shallow and infertile. Drainage is high, fertility low.</a:t>
            </a:r>
          </a:p>
          <a:p>
            <a:endParaRPr lang="en-US" dirty="0"/>
          </a:p>
          <a:p>
            <a:r>
              <a:rPr lang="en-US" dirty="0"/>
              <a:t>You’ll find cabernet sauvignon, merlot, zinfandel, chardonnay, and viognier growing here.</a:t>
            </a:r>
          </a:p>
          <a:p>
            <a:endParaRPr lang="en-US" dirty="0"/>
          </a:p>
        </p:txBody>
      </p:sp>
      <p:sp>
        <p:nvSpPr>
          <p:cNvPr id="4" name="Slide Number Placeholder 3"/>
          <p:cNvSpPr>
            <a:spLocks noGrp="1"/>
          </p:cNvSpPr>
          <p:nvPr>
            <p:ph type="sldNum" sz="quarter" idx="5"/>
          </p:nvPr>
        </p:nvSpPr>
        <p:spPr/>
        <p:txBody>
          <a:bodyPr/>
          <a:lstStyle/>
          <a:p>
            <a:fld id="{51B7B3A3-35B1-4C59-8E4E-DC8CFB2BCC28}" type="slidenum">
              <a:rPr lang="en-US" smtClean="0"/>
              <a:t>37</a:t>
            </a:fld>
            <a:endParaRPr lang="en-US"/>
          </a:p>
        </p:txBody>
      </p:sp>
    </p:spTree>
    <p:extLst>
      <p:ext uri="{BB962C8B-B14F-4D97-AF65-F5344CB8AC3E}">
        <p14:creationId xmlns:p14="http://schemas.microsoft.com/office/powerpoint/2010/main" val="32457487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back across the valley to Spring Mountain District AVA.  It is a cool to moderate region depending on elevation and aspect. Most vineyards sit above the fog line, providing warmer nights and cooler days than the valley floor. typical mid-summer high temperatures reach 85°F (29°C).</a:t>
            </a:r>
          </a:p>
          <a:p>
            <a:endParaRPr lang="en-US" dirty="0"/>
          </a:p>
          <a:p>
            <a:r>
              <a:rPr lang="en-US" dirty="0"/>
              <a:t>A significant variation in elevation occurs within the AVA; rising from 600 to 2600 feet (183 to 792 meters).  This is another region within Napa Valley that receives significant annual rainfall; receiving between 40 and 50 inches (125 centimeters) annually.</a:t>
            </a:r>
          </a:p>
          <a:p>
            <a:endParaRPr lang="en-US" dirty="0"/>
          </a:p>
          <a:p>
            <a:r>
              <a:rPr lang="en-US" dirty="0"/>
              <a:t>The soils found within the Spring Mountain District AVA are primarily sedimentary; weathered sandstone/shale, loamy and friable in texture. Drainage is high, fertility low.</a:t>
            </a:r>
          </a:p>
          <a:p>
            <a:endParaRPr lang="en-US" dirty="0"/>
          </a:p>
          <a:p>
            <a:r>
              <a:rPr lang="en-US" dirty="0"/>
              <a:t>The principal varieties of the AVA are cabernet sauvignon, cabernet franc, merlot, zinfandel, and chardonnay.</a:t>
            </a:r>
          </a:p>
          <a:p>
            <a:endParaRPr lang="en-US" dirty="0"/>
          </a:p>
          <a:p>
            <a:r>
              <a:rPr lang="en-US" dirty="0"/>
              <a:t>[Photos sourced:  Napa Valley Vintners, </a:t>
            </a:r>
            <a:r>
              <a:rPr lang="en-US" dirty="0" err="1"/>
              <a:t>Marli</a:t>
            </a:r>
            <a:r>
              <a:rPr lang="en-US" dirty="0"/>
              <a:t> Miller Photography, and </a:t>
            </a:r>
            <a:r>
              <a:rPr lang="en-US" dirty="0" err="1"/>
              <a:t>Minroc</a:t>
            </a:r>
            <a:r>
              <a:rPr lang="en-US" dirty="0"/>
              <a:t> Science]</a:t>
            </a:r>
          </a:p>
          <a:p>
            <a:endParaRPr lang="en-US" dirty="0"/>
          </a:p>
        </p:txBody>
      </p:sp>
      <p:sp>
        <p:nvSpPr>
          <p:cNvPr id="4" name="Slide Number Placeholder 3"/>
          <p:cNvSpPr>
            <a:spLocks noGrp="1"/>
          </p:cNvSpPr>
          <p:nvPr>
            <p:ph type="sldNum" sz="quarter" idx="5"/>
          </p:nvPr>
        </p:nvSpPr>
        <p:spPr/>
        <p:txBody>
          <a:bodyPr/>
          <a:lstStyle/>
          <a:p>
            <a:fld id="{51B7B3A3-35B1-4C59-8E4E-DC8CFB2BCC28}" type="slidenum">
              <a:rPr lang="en-US" smtClean="0"/>
              <a:t>38</a:t>
            </a:fld>
            <a:endParaRPr lang="en-US"/>
          </a:p>
        </p:txBody>
      </p:sp>
    </p:spTree>
    <p:extLst>
      <p:ext uri="{BB962C8B-B14F-4D97-AF65-F5344CB8AC3E}">
        <p14:creationId xmlns:p14="http://schemas.microsoft.com/office/powerpoint/2010/main" val="9514683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southern side of Napa Valley we have the Wild Horse Valley AVA. Due to elevation and proximity to San Pablo Bay, it is the coolest of all the Napa Valley AVAs. The air mass that passes over Carneros cools another 10 degrees by the time it rises to the AVA.</a:t>
            </a:r>
          </a:p>
          <a:p>
            <a:endParaRPr lang="en-US" dirty="0"/>
          </a:p>
          <a:p>
            <a:r>
              <a:rPr lang="en-US" dirty="0"/>
              <a:t>Although close to San Pablo Bay it still have an elevation change between 850 to 2130 feet (259 to 650 meters).  The AVA receives approximately 35 inches (94 cm) of rain annually.</a:t>
            </a:r>
          </a:p>
          <a:p>
            <a:endParaRPr lang="en-US" dirty="0"/>
          </a:p>
          <a:p>
            <a:r>
              <a:rPr lang="en-US" dirty="0"/>
              <a:t>Its soils are volcanic in origin, with basaltic red color, shallow with limited water retention, so irrigation is often essential.</a:t>
            </a:r>
          </a:p>
          <a:p>
            <a:endParaRPr lang="en-US" dirty="0"/>
          </a:p>
          <a:p>
            <a:r>
              <a:rPr lang="en-US" dirty="0"/>
              <a:t>You’ll find pinot noir and chardonnay growing in significant quantities in this region.</a:t>
            </a:r>
          </a:p>
          <a:p>
            <a:endParaRPr lang="en-US" dirty="0"/>
          </a:p>
          <a:p>
            <a:endParaRPr lang="en-US" dirty="0"/>
          </a:p>
          <a:p>
            <a:r>
              <a:rPr lang="en-US" dirty="0"/>
              <a:t>[Photos sourced:  Napa Valley Vintners and Cochise College]</a:t>
            </a:r>
          </a:p>
          <a:p>
            <a:endParaRPr lang="en-US" dirty="0"/>
          </a:p>
        </p:txBody>
      </p:sp>
      <p:sp>
        <p:nvSpPr>
          <p:cNvPr id="4" name="Slide Number Placeholder 3"/>
          <p:cNvSpPr>
            <a:spLocks noGrp="1"/>
          </p:cNvSpPr>
          <p:nvPr>
            <p:ph type="sldNum" sz="quarter" idx="5"/>
          </p:nvPr>
        </p:nvSpPr>
        <p:spPr/>
        <p:txBody>
          <a:bodyPr/>
          <a:lstStyle/>
          <a:p>
            <a:fld id="{51B7B3A3-35B1-4C59-8E4E-DC8CFB2BCC28}" type="slidenum">
              <a:rPr lang="en-US" smtClean="0"/>
              <a:t>39</a:t>
            </a:fld>
            <a:endParaRPr lang="en-US"/>
          </a:p>
        </p:txBody>
      </p:sp>
    </p:spTree>
    <p:extLst>
      <p:ext uri="{BB962C8B-B14F-4D97-AF65-F5344CB8AC3E}">
        <p14:creationId xmlns:p14="http://schemas.microsoft.com/office/powerpoint/2010/main" val="3351426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PARTICIPANTS TO HANDOUT “</a:t>
            </a:r>
            <a:r>
              <a:rPr lang="fi-FI" dirty="0"/>
              <a:t>Napa_Valley_Appellation_map.pdf”]</a:t>
            </a:r>
          </a:p>
          <a:p>
            <a:endParaRPr lang="en-US" dirty="0"/>
          </a:p>
          <a:p>
            <a:r>
              <a:rPr lang="en-US" dirty="0"/>
              <a:t>During the early years of winemaking in the Napa Valley, vineyards were often planted in patchwork patterns with many varieties growing side by side, as the practice of matching the most appropriate grape varieties to the particular soil and climatic conditions of a vineyard site was little understood at best. As Napa Valley became better known, vintners decided to market their wines collectively to distinguish them from and compare them to the wines of the great wine regions of the world.</a:t>
            </a:r>
          </a:p>
          <a:p>
            <a:endParaRPr lang="en-US" dirty="0"/>
          </a:p>
          <a:p>
            <a:r>
              <a:rPr lang="en-US" dirty="0"/>
              <a:t>Today, they have an intimate understanding of the connection between terroir and vine and have realized just how the diversity of Napa Valley’s soil, climate and terrain allow them to grow distinctive wines from specific areas within the valley.</a:t>
            </a:r>
          </a:p>
          <a:p>
            <a:endParaRPr lang="en-US" dirty="0"/>
          </a:p>
          <a:p>
            <a:r>
              <a:rPr lang="en-US" dirty="0"/>
              <a:t>This great diversity has led the vintners and growers to petition the government to create defined grape growing areas within Napa Valley, giving them names that reflect their regional designations--American </a:t>
            </a:r>
            <a:r>
              <a:rPr lang="en-US" dirty="0" err="1"/>
              <a:t>Viticultural</a:t>
            </a:r>
            <a:r>
              <a:rPr lang="en-US" dirty="0"/>
              <a:t> Areas, or AVAs.</a:t>
            </a:r>
          </a:p>
          <a:p>
            <a:endParaRPr lang="en-US" dirty="0"/>
          </a:p>
          <a:p>
            <a:r>
              <a:rPr lang="en-US" dirty="0"/>
              <a:t>The Napa Valley is itself an AVA, and it has been since it received its own designation in 1981. It is California's first recognized AVA and the second in the United States. Within the Napa Valley AVA exist 16 nested AVAs, including:</a:t>
            </a:r>
          </a:p>
          <a:p>
            <a:pPr marL="176679" indent="-176679">
              <a:buFont typeface="Arial" panose="020B0604020202020204" pitchFamily="34" charset="0"/>
              <a:buChar char="•"/>
            </a:pPr>
            <a:r>
              <a:rPr lang="en-US" dirty="0"/>
              <a:t>Atlas Peak</a:t>
            </a:r>
          </a:p>
          <a:p>
            <a:pPr marL="176679" indent="-176679">
              <a:buFont typeface="Arial" panose="020B0604020202020204" pitchFamily="34" charset="0"/>
              <a:buChar char="•"/>
            </a:pPr>
            <a:r>
              <a:rPr lang="en-US" dirty="0"/>
              <a:t>Calistoga</a:t>
            </a:r>
          </a:p>
          <a:p>
            <a:pPr marL="176679" indent="-176679">
              <a:buFont typeface="Arial" panose="020B0604020202020204" pitchFamily="34" charset="0"/>
              <a:buChar char="•"/>
            </a:pPr>
            <a:r>
              <a:rPr lang="en-US" dirty="0"/>
              <a:t>Chiles Valley District  [</a:t>
            </a:r>
            <a:r>
              <a:rPr lang="en-US" dirty="0" err="1"/>
              <a:t>ch</a:t>
            </a:r>
            <a:r>
              <a:rPr lang="en-US" dirty="0"/>
              <a:t>-EYE-</a:t>
            </a:r>
            <a:r>
              <a:rPr lang="en-US" dirty="0" err="1"/>
              <a:t>els</a:t>
            </a:r>
            <a:r>
              <a:rPr lang="en-US" dirty="0"/>
              <a:t>]</a:t>
            </a:r>
          </a:p>
          <a:p>
            <a:pPr marL="176679" indent="-176679">
              <a:buFont typeface="Arial" panose="020B0604020202020204" pitchFamily="34" charset="0"/>
              <a:buChar char="•"/>
            </a:pPr>
            <a:r>
              <a:rPr lang="en-US" dirty="0" err="1"/>
              <a:t>Coombsville</a:t>
            </a:r>
            <a:endParaRPr lang="en-US" dirty="0"/>
          </a:p>
          <a:p>
            <a:pPr marL="176679" indent="-176679">
              <a:buFont typeface="Arial" panose="020B0604020202020204" pitchFamily="34" charset="0"/>
              <a:buChar char="•"/>
            </a:pPr>
            <a:r>
              <a:rPr lang="en-US" dirty="0"/>
              <a:t>Diamond Mountain District</a:t>
            </a:r>
          </a:p>
          <a:p>
            <a:pPr marL="176679" indent="-176679">
              <a:buFont typeface="Arial" panose="020B0604020202020204" pitchFamily="34" charset="0"/>
              <a:buChar char="•"/>
            </a:pPr>
            <a:r>
              <a:rPr lang="en-US" dirty="0"/>
              <a:t>Howell Mountain</a:t>
            </a:r>
          </a:p>
          <a:p>
            <a:pPr marL="176679" indent="-176679">
              <a:buFont typeface="Arial" panose="020B0604020202020204" pitchFamily="34" charset="0"/>
              <a:buChar char="•"/>
            </a:pPr>
            <a:r>
              <a:rPr lang="en-US" dirty="0"/>
              <a:t>Los Carneros  [CAHR-</a:t>
            </a:r>
            <a:r>
              <a:rPr lang="en-US" dirty="0" err="1"/>
              <a:t>nehr</a:t>
            </a:r>
            <a:r>
              <a:rPr lang="en-US" dirty="0"/>
              <a:t>-</a:t>
            </a:r>
            <a:r>
              <a:rPr lang="en-US" dirty="0" err="1"/>
              <a:t>ohss</a:t>
            </a:r>
            <a:r>
              <a:rPr lang="en-US" dirty="0"/>
              <a:t>]</a:t>
            </a:r>
          </a:p>
          <a:p>
            <a:pPr marL="176679" indent="-176679">
              <a:buFont typeface="Arial" panose="020B0604020202020204" pitchFamily="34" charset="0"/>
              <a:buChar char="•"/>
            </a:pPr>
            <a:r>
              <a:rPr lang="en-US" dirty="0"/>
              <a:t>Mt. Veeder</a:t>
            </a:r>
          </a:p>
          <a:p>
            <a:pPr marL="176679" indent="-176679">
              <a:buFont typeface="Arial" panose="020B0604020202020204" pitchFamily="34" charset="0"/>
              <a:buChar char="•"/>
            </a:pPr>
            <a:r>
              <a:rPr lang="en-US" dirty="0"/>
              <a:t>Oak Knoll District of Napa Valley</a:t>
            </a:r>
          </a:p>
          <a:p>
            <a:pPr marL="176679" indent="-176679">
              <a:buFont typeface="Arial" panose="020B0604020202020204" pitchFamily="34" charset="0"/>
              <a:buChar char="•"/>
            </a:pPr>
            <a:r>
              <a:rPr lang="en-US" dirty="0"/>
              <a:t>Oakville</a:t>
            </a:r>
          </a:p>
          <a:p>
            <a:pPr marL="176679" indent="-176679">
              <a:buFont typeface="Arial" panose="020B0604020202020204" pitchFamily="34" charset="0"/>
              <a:buChar char="•"/>
            </a:pPr>
            <a:r>
              <a:rPr lang="en-US" dirty="0"/>
              <a:t>Rutherford</a:t>
            </a:r>
          </a:p>
          <a:p>
            <a:pPr marL="176679" indent="-176679">
              <a:buFont typeface="Arial" panose="020B0604020202020204" pitchFamily="34" charset="0"/>
              <a:buChar char="•"/>
            </a:pPr>
            <a:r>
              <a:rPr lang="en-US" dirty="0"/>
              <a:t>St. Helena</a:t>
            </a:r>
          </a:p>
          <a:p>
            <a:pPr marL="176679" indent="-176679">
              <a:buFont typeface="Arial" panose="020B0604020202020204" pitchFamily="34" charset="0"/>
              <a:buChar char="•"/>
            </a:pPr>
            <a:r>
              <a:rPr lang="en-US" dirty="0"/>
              <a:t>Spring Mountain District</a:t>
            </a:r>
          </a:p>
          <a:p>
            <a:pPr marL="176679" indent="-176679">
              <a:buFont typeface="Arial" panose="020B0604020202020204" pitchFamily="34" charset="0"/>
              <a:buChar char="•"/>
            </a:pPr>
            <a:r>
              <a:rPr lang="en-US" dirty="0"/>
              <a:t>Stags Leap District</a:t>
            </a:r>
          </a:p>
          <a:p>
            <a:pPr marL="176679" indent="-176679">
              <a:buFont typeface="Arial" panose="020B0604020202020204" pitchFamily="34" charset="0"/>
              <a:buChar char="•"/>
            </a:pPr>
            <a:r>
              <a:rPr lang="en-US" dirty="0"/>
              <a:t>Yountville</a:t>
            </a:r>
          </a:p>
          <a:p>
            <a:pPr marL="176679" indent="-176679">
              <a:buFont typeface="Arial" panose="020B0604020202020204" pitchFamily="34" charset="0"/>
              <a:buChar char="•"/>
            </a:pPr>
            <a:r>
              <a:rPr lang="en-US" dirty="0"/>
              <a:t>Wild Horse Valley</a:t>
            </a:r>
          </a:p>
          <a:p>
            <a:pPr marL="176679" indent="-176679">
              <a:buFont typeface="Arial" panose="020B0604020202020204" pitchFamily="34" charset="0"/>
              <a:buChar char="•"/>
            </a:pPr>
            <a:endParaRPr lang="en-US" dirty="0"/>
          </a:p>
          <a:p>
            <a:r>
              <a:rPr lang="en-US" dirty="0"/>
              <a:t>Only 9% of the 789 square mile county is planted to grapes.  This small amount of grapes equals 4% of California’s production.</a:t>
            </a:r>
          </a:p>
          <a:p>
            <a:endParaRPr lang="en-US" dirty="0"/>
          </a:p>
          <a:p>
            <a:r>
              <a:rPr lang="en-US" dirty="0"/>
              <a:t>[Photo sourced from Napa Valley </a:t>
            </a:r>
            <a:r>
              <a:rPr lang="en-US" dirty="0" err="1"/>
              <a:t>Vinters</a:t>
            </a:r>
            <a:r>
              <a:rPr lang="en-US" dirty="0"/>
              <a:t>]</a:t>
            </a:r>
          </a:p>
          <a:p>
            <a:r>
              <a:rPr lang="en-US" dirty="0"/>
              <a:t>=========== Size Comparison ========</a:t>
            </a:r>
          </a:p>
          <a:p>
            <a:r>
              <a:rPr lang="en-US" dirty="0"/>
              <a:t>New York City = 302.6 square miles</a:t>
            </a:r>
          </a:p>
          <a:p>
            <a:r>
              <a:rPr lang="en-US" dirty="0"/>
              <a:t>Washington DC = 68.34 square miles</a:t>
            </a:r>
          </a:p>
          <a:p>
            <a:r>
              <a:rPr lang="en-US" dirty="0"/>
              <a:t>Rhode Island = 1,212 square miles</a:t>
            </a:r>
          </a:p>
          <a:p>
            <a:endParaRPr lang="en-US" dirty="0"/>
          </a:p>
        </p:txBody>
      </p:sp>
      <p:sp>
        <p:nvSpPr>
          <p:cNvPr id="4" name="Slide Number Placeholder 3"/>
          <p:cNvSpPr>
            <a:spLocks noGrp="1"/>
          </p:cNvSpPr>
          <p:nvPr>
            <p:ph type="sldNum" sz="quarter" idx="5"/>
          </p:nvPr>
        </p:nvSpPr>
        <p:spPr/>
        <p:txBody>
          <a:bodyPr/>
          <a:lstStyle/>
          <a:p>
            <a:fld id="{51B7B3A3-35B1-4C59-8E4E-DC8CFB2BCC28}" type="slidenum">
              <a:rPr lang="en-US" smtClean="0"/>
              <a:t>4</a:t>
            </a:fld>
            <a:endParaRPr lang="en-US"/>
          </a:p>
        </p:txBody>
      </p:sp>
    </p:spTree>
    <p:extLst>
      <p:ext uri="{BB962C8B-B14F-4D97-AF65-F5344CB8AC3E}">
        <p14:creationId xmlns:p14="http://schemas.microsoft.com/office/powerpoint/2010/main" val="196311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Yountville has a moderate climate, with cool marine influence and fog contributing to cool summer mornings and the strong breezes of San Pablo Bay keeping afternoons more comfortable than further up valley. Mid-summer peak temperatures may reach low 90°F (33°C), with noticeable diurnal fluctuation to the mid-50°F range (13°C).</a:t>
            </a:r>
          </a:p>
          <a:p>
            <a:endParaRPr lang="en-US" dirty="0"/>
          </a:p>
          <a:p>
            <a:r>
              <a:rPr lang="en-US" dirty="0"/>
              <a:t>There is little elevation change, with the region being between 20 and 200 feet (6 and 61 meters).  It sees approximately 32 inches (80 centimeters) of rain annually.</a:t>
            </a:r>
          </a:p>
          <a:p>
            <a:endParaRPr lang="en-US" dirty="0"/>
          </a:p>
          <a:p>
            <a:r>
              <a:rPr lang="en-US" dirty="0"/>
              <a:t>Principally you will find gravelly silt loams (middle left photo), sedimentary in origin, and gravelly alluvial soils with rock (bottom center photo), moderately fertile.</a:t>
            </a:r>
          </a:p>
          <a:p>
            <a:endParaRPr lang="en-US" dirty="0"/>
          </a:p>
          <a:p>
            <a:r>
              <a:rPr lang="en-US" dirty="0"/>
              <a:t>The principal varieties for this AVA are: cabernet sauvignon and merlot.</a:t>
            </a:r>
          </a:p>
          <a:p>
            <a:endParaRPr lang="en-US" dirty="0"/>
          </a:p>
          <a:p>
            <a:endParaRPr lang="en-US" dirty="0"/>
          </a:p>
          <a:p>
            <a:r>
              <a:rPr lang="en-US" dirty="0"/>
              <a:t>[Photos sourced:  Napa Valley Vintners, </a:t>
            </a:r>
            <a:r>
              <a:rPr lang="en-US" dirty="0" err="1"/>
              <a:t>SFGate</a:t>
            </a:r>
            <a:r>
              <a:rPr lang="en-US" dirty="0"/>
              <a:t>, and 123rf.com]</a:t>
            </a:r>
          </a:p>
        </p:txBody>
      </p:sp>
      <p:sp>
        <p:nvSpPr>
          <p:cNvPr id="4" name="Slide Number Placeholder 3"/>
          <p:cNvSpPr>
            <a:spLocks noGrp="1"/>
          </p:cNvSpPr>
          <p:nvPr>
            <p:ph type="sldNum" sz="quarter" idx="5"/>
          </p:nvPr>
        </p:nvSpPr>
        <p:spPr/>
        <p:txBody>
          <a:bodyPr/>
          <a:lstStyle/>
          <a:p>
            <a:fld id="{51B7B3A3-35B1-4C59-8E4E-DC8CFB2BCC28}" type="slidenum">
              <a:rPr lang="en-US" smtClean="0"/>
              <a:t>40</a:t>
            </a:fld>
            <a:endParaRPr lang="en-US"/>
          </a:p>
        </p:txBody>
      </p:sp>
    </p:spTree>
    <p:extLst>
      <p:ext uri="{BB962C8B-B14F-4D97-AF65-F5344CB8AC3E}">
        <p14:creationId xmlns:p14="http://schemas.microsoft.com/office/powerpoint/2010/main" val="32153215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joining us today as we tasted our way through Napa Valley.  I’m sure we will have to revisit their wines again at a future chapter event.</a:t>
            </a:r>
          </a:p>
          <a:p>
            <a:endParaRPr lang="en-US" dirty="0"/>
          </a:p>
          <a:p>
            <a:r>
              <a:rPr lang="en-US" dirty="0"/>
              <a:t>Don’t forget to turn in your score sheets with _______________________________.  He/she/I will get the sheets turned into the National Tasting Project committee for analysis.</a:t>
            </a:r>
          </a:p>
          <a:p>
            <a:endParaRPr lang="en-US" dirty="0"/>
          </a:p>
          <a:p>
            <a:r>
              <a:rPr lang="en-US" dirty="0"/>
              <a:t>[Photos sourced from:  Napa Valley Vintners]</a:t>
            </a:r>
          </a:p>
          <a:p>
            <a:endParaRPr lang="en-US" dirty="0"/>
          </a:p>
          <a:p>
            <a:endParaRPr lang="en-US" dirty="0"/>
          </a:p>
          <a:p>
            <a:r>
              <a:rPr lang="en-US" dirty="0"/>
              <a:t>***************** NOTES ***************</a:t>
            </a:r>
          </a:p>
          <a:p>
            <a:r>
              <a:rPr lang="en-US" dirty="0"/>
              <a:t>National Tasting Project Committee thanks you for participating.</a:t>
            </a:r>
          </a:p>
          <a:p>
            <a:endParaRPr lang="en-US" dirty="0"/>
          </a:p>
          <a:p>
            <a:r>
              <a:rPr lang="en-US" dirty="0"/>
              <a:t>Questions on the slides can be addressed to our slideshow editor Vince Williams at ntp@americanwinesociety.org</a:t>
            </a:r>
          </a:p>
          <a:p>
            <a:endParaRPr lang="en-US" dirty="0"/>
          </a:p>
          <a:p>
            <a:r>
              <a:rPr lang="en-US" dirty="0"/>
              <a:t>*********** ADDITIONAL CREDITS *****************</a:t>
            </a:r>
          </a:p>
          <a:p>
            <a:r>
              <a:rPr lang="en-US" dirty="0"/>
              <a:t>Soil Survey Staff. 2014. Keys to Soil Taxonomy, 12th ed. USDA-Natural Resources Conservation Service, Washington, DC.</a:t>
            </a:r>
          </a:p>
          <a:p>
            <a:r>
              <a:rPr lang="en-US" dirty="0"/>
              <a:t>Soil Survey Staff. 2015. Illustrated guide to soil taxonomy. U.S. Department of Agriculture, Natural Resources Conservation Service, National Soil Survey Center, Lincoln, Nebraska.</a:t>
            </a:r>
          </a:p>
          <a:p>
            <a:endParaRPr lang="en-US" dirty="0"/>
          </a:p>
        </p:txBody>
      </p:sp>
      <p:sp>
        <p:nvSpPr>
          <p:cNvPr id="4" name="Slide Number Placeholder 3"/>
          <p:cNvSpPr>
            <a:spLocks noGrp="1"/>
          </p:cNvSpPr>
          <p:nvPr>
            <p:ph type="sldNum" sz="quarter" idx="5"/>
          </p:nvPr>
        </p:nvSpPr>
        <p:spPr/>
        <p:txBody>
          <a:bodyPr/>
          <a:lstStyle/>
          <a:p>
            <a:fld id="{51B7B3A3-35B1-4C59-8E4E-DC8CFB2BCC28}" type="slidenum">
              <a:rPr lang="en-US" smtClean="0"/>
              <a:t>41</a:t>
            </a:fld>
            <a:endParaRPr lang="en-US"/>
          </a:p>
        </p:txBody>
      </p:sp>
    </p:spTree>
    <p:extLst>
      <p:ext uri="{BB962C8B-B14F-4D97-AF65-F5344CB8AC3E}">
        <p14:creationId xmlns:p14="http://schemas.microsoft.com/office/powerpoint/2010/main" val="251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[WINE EVALUATION CHART SLIDES ARE OPTIONAL]</a:t>
            </a:r>
          </a:p>
          <a:p>
            <a:endParaRPr lang="en-US" sz="1600" dirty="0"/>
          </a:p>
          <a:p>
            <a:r>
              <a:rPr lang="en-US" sz="1600" dirty="0"/>
              <a:t>Just in case that someone has forgotten something they heard during Aaron Mandel’s YouTube presentation, I wanted to give you a quick refresher.</a:t>
            </a:r>
          </a:p>
          <a:p>
            <a:endParaRPr lang="en-US" sz="1600" dirty="0"/>
          </a:p>
          <a:p>
            <a:r>
              <a:rPr lang="en-US" sz="1600" dirty="0"/>
              <a:t>If we were judging for a competition, we’d specify what the panels would need to have their scores within proximity to one another for consensus.  Example for “Two Points”, the highest and lowest score would need to be within two points of each other.  Although for the National Tasting Project we’re not going to be that picky.  Each column has an assigned score and we can use one-half point increments.</a:t>
            </a:r>
          </a:p>
        </p:txBody>
      </p:sp>
      <p:sp>
        <p:nvSpPr>
          <p:cNvPr id="4" name="Slide Number Placeholder 3"/>
          <p:cNvSpPr>
            <a:spLocks noGrp="1"/>
          </p:cNvSpPr>
          <p:nvPr>
            <p:ph type="sldNum" sz="quarter" idx="10"/>
          </p:nvPr>
        </p:nvSpPr>
        <p:spPr/>
        <p:txBody>
          <a:bodyPr/>
          <a:lstStyle/>
          <a:p>
            <a:fld id="{D949ECC4-5F27-5E40-97C7-D546A0695CA7}" type="slidenum">
              <a:rPr lang="en-US" smtClean="0"/>
              <a:pPr/>
              <a:t>5</a:t>
            </a:fld>
            <a:endParaRPr lang="en-US"/>
          </a:p>
        </p:txBody>
      </p:sp>
    </p:spTree>
    <p:extLst>
      <p:ext uri="{BB962C8B-B14F-4D97-AF65-F5344CB8AC3E}">
        <p14:creationId xmlns:p14="http://schemas.microsoft.com/office/powerpoint/2010/main" val="1237096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a:t>
            </a:r>
          </a:p>
          <a:p>
            <a:endParaRPr lang="en-US" dirty="0"/>
          </a:p>
          <a:p>
            <a:r>
              <a:rPr lang="en-US" dirty="0"/>
              <a:t>We’re not spending a lot of time on the appearance.  Wines should be clear, bright, and reflective.  If you find otherwise, deduct from the 3 points.</a:t>
            </a:r>
          </a:p>
          <a:p>
            <a:endParaRPr lang="en-US" dirty="0"/>
          </a:p>
          <a:p>
            <a:r>
              <a:rPr lang="en-US" dirty="0"/>
              <a:t>The reverse side of the form has a few descriptors to help with giving the appropriate score for the wine in front of you.</a:t>
            </a:r>
          </a:p>
        </p:txBody>
      </p:sp>
      <p:sp>
        <p:nvSpPr>
          <p:cNvPr id="4" name="Slide Number Placeholder 3"/>
          <p:cNvSpPr>
            <a:spLocks noGrp="1"/>
          </p:cNvSpPr>
          <p:nvPr>
            <p:ph type="sldNum" sz="quarter" idx="10"/>
          </p:nvPr>
        </p:nvSpPr>
        <p:spPr/>
        <p:txBody>
          <a:bodyPr/>
          <a:lstStyle/>
          <a:p>
            <a:fld id="{D949ECC4-5F27-5E40-97C7-D546A0695CA7}" type="slidenum">
              <a:rPr lang="en-US" smtClean="0"/>
              <a:pPr/>
              <a:t>6</a:t>
            </a:fld>
            <a:endParaRPr lang="en-US"/>
          </a:p>
        </p:txBody>
      </p:sp>
    </p:spTree>
    <p:extLst>
      <p:ext uri="{BB962C8B-B14F-4D97-AF65-F5344CB8AC3E}">
        <p14:creationId xmlns:p14="http://schemas.microsoft.com/office/powerpoint/2010/main" val="180935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a:t>
            </a:r>
          </a:p>
          <a:p>
            <a:endParaRPr lang="en-US" dirty="0"/>
          </a:p>
          <a:p>
            <a:r>
              <a:rPr lang="en-US" dirty="0"/>
              <a:t>What are you smelling?  Is it pleasant or off-putting?  What is the intensity?  Is there a lot going on in the aroma?</a:t>
            </a:r>
          </a:p>
          <a:p>
            <a:endParaRPr lang="en-US" dirty="0"/>
          </a:p>
          <a:p>
            <a:r>
              <a:rPr lang="en-US" dirty="0"/>
              <a:t>If you’re not sure of the smell or flavor, there’s an aroma wheel on the reverse.</a:t>
            </a:r>
          </a:p>
        </p:txBody>
      </p:sp>
      <p:sp>
        <p:nvSpPr>
          <p:cNvPr id="4" name="Slide Number Placeholder 3"/>
          <p:cNvSpPr>
            <a:spLocks noGrp="1"/>
          </p:cNvSpPr>
          <p:nvPr>
            <p:ph type="sldNum" sz="quarter" idx="10"/>
          </p:nvPr>
        </p:nvSpPr>
        <p:spPr/>
        <p:txBody>
          <a:bodyPr/>
          <a:lstStyle/>
          <a:p>
            <a:fld id="{D949ECC4-5F27-5E40-97C7-D546A0695CA7}" type="slidenum">
              <a:rPr lang="en-US" smtClean="0"/>
              <a:pPr/>
              <a:t>7</a:t>
            </a:fld>
            <a:endParaRPr lang="en-US"/>
          </a:p>
        </p:txBody>
      </p:sp>
    </p:spTree>
    <p:extLst>
      <p:ext uri="{BB962C8B-B14F-4D97-AF65-F5344CB8AC3E}">
        <p14:creationId xmlns:p14="http://schemas.microsoft.com/office/powerpoint/2010/main" val="2108950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[OPTIONAL]</a:t>
            </a:r>
          </a:p>
          <a:p>
            <a:endParaRPr lang="en-US" sz="1600" dirty="0"/>
          </a:p>
          <a:p>
            <a:r>
              <a:rPr lang="en-US" sz="1600" dirty="0"/>
              <a:t>What are you tasting?  Similar to what you smelled.  Also look for the balance between:  acid, tannin, sugar, and alcohol.</a:t>
            </a:r>
          </a:p>
        </p:txBody>
      </p:sp>
      <p:sp>
        <p:nvSpPr>
          <p:cNvPr id="4" name="Slide Number Placeholder 3"/>
          <p:cNvSpPr>
            <a:spLocks noGrp="1"/>
          </p:cNvSpPr>
          <p:nvPr>
            <p:ph type="sldNum" sz="quarter" idx="10"/>
          </p:nvPr>
        </p:nvSpPr>
        <p:spPr/>
        <p:txBody>
          <a:bodyPr/>
          <a:lstStyle/>
          <a:p>
            <a:fld id="{D949ECC4-5F27-5E40-97C7-D546A0695CA7}" type="slidenum">
              <a:rPr lang="en-US" smtClean="0"/>
              <a:pPr/>
              <a:t>8</a:t>
            </a:fld>
            <a:endParaRPr lang="en-US"/>
          </a:p>
        </p:txBody>
      </p:sp>
    </p:spTree>
    <p:extLst>
      <p:ext uri="{BB962C8B-B14F-4D97-AF65-F5344CB8AC3E}">
        <p14:creationId xmlns:p14="http://schemas.microsoft.com/office/powerpoint/2010/main" val="3765760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a:t>
            </a:r>
          </a:p>
          <a:p>
            <a:endParaRPr lang="en-US" dirty="0"/>
          </a:p>
          <a:p>
            <a:r>
              <a:rPr lang="en-US" dirty="0"/>
              <a:t>Consider the pleasant taste, how long does it continue?  If there are negative flavors, annotate those as well.</a:t>
            </a:r>
          </a:p>
        </p:txBody>
      </p:sp>
      <p:sp>
        <p:nvSpPr>
          <p:cNvPr id="4" name="Slide Number Placeholder 3"/>
          <p:cNvSpPr>
            <a:spLocks noGrp="1"/>
          </p:cNvSpPr>
          <p:nvPr>
            <p:ph type="sldNum" sz="quarter" idx="10"/>
          </p:nvPr>
        </p:nvSpPr>
        <p:spPr/>
        <p:txBody>
          <a:bodyPr/>
          <a:lstStyle/>
          <a:p>
            <a:fld id="{D949ECC4-5F27-5E40-97C7-D546A0695CA7}" type="slidenum">
              <a:rPr lang="en-US" smtClean="0"/>
              <a:pPr/>
              <a:t>9</a:t>
            </a:fld>
            <a:endParaRPr lang="en-US"/>
          </a:p>
        </p:txBody>
      </p:sp>
    </p:spTree>
    <p:extLst>
      <p:ext uri="{BB962C8B-B14F-4D97-AF65-F5344CB8AC3E}">
        <p14:creationId xmlns:p14="http://schemas.microsoft.com/office/powerpoint/2010/main" val="82862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A620FA17-0AC0-4E85-A814-A6302B425D14}"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25856-4CF7-4B66-8B2A-1C5F68D4138A}" type="slidenum">
              <a:rPr lang="en-US" smtClean="0"/>
              <a:t>‹#›</a:t>
            </a:fld>
            <a:endParaRPr lang="en-US"/>
          </a:p>
        </p:txBody>
      </p:sp>
    </p:spTree>
    <p:extLst>
      <p:ext uri="{BB962C8B-B14F-4D97-AF65-F5344CB8AC3E}">
        <p14:creationId xmlns:p14="http://schemas.microsoft.com/office/powerpoint/2010/main" val="4020279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20FA17-0AC0-4E85-A814-A6302B425D14}"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25856-4CF7-4B66-8B2A-1C5F68D4138A}" type="slidenum">
              <a:rPr lang="en-US" smtClean="0"/>
              <a:t>‹#›</a:t>
            </a:fld>
            <a:endParaRPr lang="en-US"/>
          </a:p>
        </p:txBody>
      </p:sp>
    </p:spTree>
    <p:extLst>
      <p:ext uri="{BB962C8B-B14F-4D97-AF65-F5344CB8AC3E}">
        <p14:creationId xmlns:p14="http://schemas.microsoft.com/office/powerpoint/2010/main" val="1619743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lgn="ctr">
              <a:defRPr b="1"/>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20FA17-0AC0-4E85-A814-A6302B425D14}"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25856-4CF7-4B66-8B2A-1C5F68D4138A}" type="slidenum">
              <a:rPr lang="en-US" smtClean="0"/>
              <a:t>‹#›</a:t>
            </a:fld>
            <a:endParaRPr lang="en-US"/>
          </a:p>
        </p:txBody>
      </p:sp>
    </p:spTree>
    <p:extLst>
      <p:ext uri="{BB962C8B-B14F-4D97-AF65-F5344CB8AC3E}">
        <p14:creationId xmlns:p14="http://schemas.microsoft.com/office/powerpoint/2010/main" val="3267190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35536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20FA17-0AC0-4E85-A814-A6302B425D14}"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25856-4CF7-4B66-8B2A-1C5F68D4138A}" type="slidenum">
              <a:rPr lang="en-US" smtClean="0"/>
              <a:t>‹#›</a:t>
            </a:fld>
            <a:endParaRPr lang="en-US"/>
          </a:p>
        </p:txBody>
      </p:sp>
    </p:spTree>
    <p:extLst>
      <p:ext uri="{BB962C8B-B14F-4D97-AF65-F5344CB8AC3E}">
        <p14:creationId xmlns:p14="http://schemas.microsoft.com/office/powerpoint/2010/main" val="1545089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20FA17-0AC0-4E85-A814-A6302B425D14}"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25856-4CF7-4B66-8B2A-1C5F68D4138A}" type="slidenum">
              <a:rPr lang="en-US" smtClean="0"/>
              <a:t>‹#›</a:t>
            </a:fld>
            <a:endParaRPr lang="en-US"/>
          </a:p>
        </p:txBody>
      </p:sp>
    </p:spTree>
    <p:extLst>
      <p:ext uri="{BB962C8B-B14F-4D97-AF65-F5344CB8AC3E}">
        <p14:creationId xmlns:p14="http://schemas.microsoft.com/office/powerpoint/2010/main" val="570071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20FA17-0AC0-4E85-A814-A6302B425D14}"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25856-4CF7-4B66-8B2A-1C5F68D4138A}" type="slidenum">
              <a:rPr lang="en-US" smtClean="0"/>
              <a:t>‹#›</a:t>
            </a:fld>
            <a:endParaRPr lang="en-US"/>
          </a:p>
        </p:txBody>
      </p:sp>
    </p:spTree>
    <p:extLst>
      <p:ext uri="{BB962C8B-B14F-4D97-AF65-F5344CB8AC3E}">
        <p14:creationId xmlns:p14="http://schemas.microsoft.com/office/powerpoint/2010/main" val="81969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44565" y="365126"/>
            <a:ext cx="6671975" cy="1325563"/>
          </a:xfrm>
        </p:spPr>
        <p:txBody>
          <a:bodyPr/>
          <a:lstStyle>
            <a:lvl1pPr algn="ctr">
              <a:defRPr b="1"/>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20FA17-0AC0-4E85-A814-A6302B425D14}" type="datetimeFigureOut">
              <a:rPr lang="en-US" smtClean="0"/>
              <a:t>8/6/2019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825856-4CF7-4B66-8B2A-1C5F68D4138A}" type="slidenum">
              <a:rPr lang="en-US" smtClean="0"/>
              <a:t>‹#›</a:t>
            </a:fld>
            <a:endParaRPr lang="en-US"/>
          </a:p>
        </p:txBody>
      </p:sp>
    </p:spTree>
    <p:extLst>
      <p:ext uri="{BB962C8B-B14F-4D97-AF65-F5344CB8AC3E}">
        <p14:creationId xmlns:p14="http://schemas.microsoft.com/office/powerpoint/2010/main" val="943202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Date Placeholder 2"/>
          <p:cNvSpPr>
            <a:spLocks noGrp="1"/>
          </p:cNvSpPr>
          <p:nvPr>
            <p:ph type="dt" sz="half" idx="10"/>
          </p:nvPr>
        </p:nvSpPr>
        <p:spPr/>
        <p:txBody>
          <a:bodyPr/>
          <a:lstStyle/>
          <a:p>
            <a:fld id="{A620FA17-0AC0-4E85-A814-A6302B425D14}" type="datetimeFigureOut">
              <a:rPr lang="en-US" smtClean="0"/>
              <a:t>8/6/2019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825856-4CF7-4B66-8B2A-1C5F68D4138A}" type="slidenum">
              <a:rPr lang="en-US" smtClean="0"/>
              <a:t>‹#›</a:t>
            </a:fld>
            <a:endParaRPr lang="en-US"/>
          </a:p>
        </p:txBody>
      </p:sp>
    </p:spTree>
    <p:extLst>
      <p:ext uri="{BB962C8B-B14F-4D97-AF65-F5344CB8AC3E}">
        <p14:creationId xmlns:p14="http://schemas.microsoft.com/office/powerpoint/2010/main" val="1698144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20FA17-0AC0-4E85-A814-A6302B425D14}" type="datetimeFigureOut">
              <a:rPr lang="en-US" smtClean="0"/>
              <a:t>8/6/2019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825856-4CF7-4B66-8B2A-1C5F68D4138A}" type="slidenum">
              <a:rPr lang="en-US" smtClean="0"/>
              <a:t>‹#›</a:t>
            </a:fld>
            <a:endParaRPr lang="en-US"/>
          </a:p>
        </p:txBody>
      </p:sp>
    </p:spTree>
    <p:extLst>
      <p:ext uri="{BB962C8B-B14F-4D97-AF65-F5344CB8AC3E}">
        <p14:creationId xmlns:p14="http://schemas.microsoft.com/office/powerpoint/2010/main" val="1073687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363716"/>
            <a:ext cx="2949178" cy="1600200"/>
          </a:xfrm>
        </p:spPr>
        <p:txBody>
          <a:bodyPr anchor="b"/>
          <a:lstStyle>
            <a:lvl1pPr algn="ctr">
              <a:defRPr sz="3200" b="1"/>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963916"/>
            <a:ext cx="2949178" cy="29050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20FA17-0AC0-4E85-A814-A6302B425D14}"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25856-4CF7-4B66-8B2A-1C5F68D4138A}" type="slidenum">
              <a:rPr lang="en-US" smtClean="0"/>
              <a:t>‹#›</a:t>
            </a:fld>
            <a:endParaRPr lang="en-US"/>
          </a:p>
        </p:txBody>
      </p:sp>
    </p:spTree>
    <p:extLst>
      <p:ext uri="{BB962C8B-B14F-4D97-AF65-F5344CB8AC3E}">
        <p14:creationId xmlns:p14="http://schemas.microsoft.com/office/powerpoint/2010/main" val="2648825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355832"/>
            <a:ext cx="2949178" cy="1600200"/>
          </a:xfrm>
        </p:spPr>
        <p:txBody>
          <a:bodyPr anchor="b"/>
          <a:lstStyle>
            <a:lvl1pPr algn="ct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56032"/>
            <a:ext cx="2949178" cy="29129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20FA17-0AC0-4E85-A814-A6302B425D14}"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25856-4CF7-4B66-8B2A-1C5F68D4138A}" type="slidenum">
              <a:rPr lang="en-US" smtClean="0"/>
              <a:t>‹#›</a:t>
            </a:fld>
            <a:endParaRPr lang="en-US"/>
          </a:p>
        </p:txBody>
      </p:sp>
    </p:spTree>
    <p:extLst>
      <p:ext uri="{BB962C8B-B14F-4D97-AF65-F5344CB8AC3E}">
        <p14:creationId xmlns:p14="http://schemas.microsoft.com/office/powerpoint/2010/main" val="2105204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alpha val="2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9924" y="365126"/>
            <a:ext cx="6625426"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20FA17-0AC0-4E85-A814-A6302B425D14}" type="datetimeFigureOut">
              <a:rPr lang="en-US" smtClean="0"/>
              <a:t>8/6/2019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25856-4CF7-4B66-8B2A-1C5F68D4138A}" type="slidenum">
              <a:rPr lang="en-US" smtClean="0"/>
              <a:t>‹#›</a:t>
            </a:fld>
            <a:endParaRPr lang="en-US"/>
          </a:p>
        </p:txBody>
      </p:sp>
      <p:pic>
        <p:nvPicPr>
          <p:cNvPr id="7" name="Picture 6">
            <a:extLst>
              <a:ext uri="{FF2B5EF4-FFF2-40B4-BE49-F238E27FC236}">
                <a16:creationId xmlns:a16="http://schemas.microsoft.com/office/drawing/2014/main" id="{634154CF-7ECE-4727-95F8-11ABE0A84A91}"/>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365126"/>
            <a:ext cx="1889924" cy="1329043"/>
          </a:xfrm>
          <a:prstGeom prst="rect">
            <a:avLst/>
          </a:prstGeom>
        </p:spPr>
      </p:pic>
    </p:spTree>
    <p:extLst>
      <p:ext uri="{BB962C8B-B14F-4D97-AF65-F5344CB8AC3E}">
        <p14:creationId xmlns:p14="http://schemas.microsoft.com/office/powerpoint/2010/main" val="1603527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image" Target="../media/image34.gif"/><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9.pn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44.jpe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1.jpeg"/><Relationship Id="rId7"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image" Target="../media/image34.gif"/><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54.jpg"/></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56.jpeg"/></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60.jpe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62.jpeg"/><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64.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66.jpeg"/><Relationship Id="rId4" Type="http://schemas.openxmlformats.org/officeDocument/2006/relationships/image" Target="../media/image65.jpeg"/></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69.jpeg"/><Relationship Id="rId4" Type="http://schemas.openxmlformats.org/officeDocument/2006/relationships/image" Target="../media/image68.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72.jpg"/><Relationship Id="rId4" Type="http://schemas.openxmlformats.org/officeDocument/2006/relationships/image" Target="../media/image71.jpeg"/></Relationships>
</file>

<file path=ppt/slides/_rels/slide4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9A925F-E420-4940-9746-978D03141E5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 y="-1"/>
            <a:ext cx="9059372" cy="7040880"/>
          </a:xfrm>
          <a:prstGeom prst="rect">
            <a:avLst/>
          </a:prstGeom>
        </p:spPr>
      </p:pic>
      <p:sp>
        <p:nvSpPr>
          <p:cNvPr id="3" name="Subtitle 2">
            <a:extLst>
              <a:ext uri="{FF2B5EF4-FFF2-40B4-BE49-F238E27FC236}">
                <a16:creationId xmlns:a16="http://schemas.microsoft.com/office/drawing/2014/main" id="{CC01C358-4D50-4319-B1FA-BB3ADD42D0DC}"/>
              </a:ext>
            </a:extLst>
          </p:cNvPr>
          <p:cNvSpPr>
            <a:spLocks noGrp="1"/>
          </p:cNvSpPr>
          <p:nvPr>
            <p:ph type="subTitle" idx="1"/>
          </p:nvPr>
        </p:nvSpPr>
        <p:spPr>
          <a:xfrm>
            <a:off x="1685053" y="4908884"/>
            <a:ext cx="5565979" cy="1047222"/>
          </a:xfrm>
          <a:solidFill>
            <a:srgbClr val="2A1500"/>
          </a:solidFill>
        </p:spPr>
        <p:txBody>
          <a:bodyPr>
            <a:noAutofit/>
          </a:bodyPr>
          <a:lstStyle/>
          <a:p>
            <a:r>
              <a:rPr lang="en-US" b="1" dirty="0">
                <a:solidFill>
                  <a:srgbClr val="FFC000"/>
                </a:solidFill>
                <a:effectLst>
                  <a:outerShdw blurRad="38100" dist="38100" dir="2700000" algn="tl">
                    <a:srgbClr val="000000">
                      <a:alpha val="43137"/>
                    </a:srgbClr>
                  </a:outerShdw>
                </a:effectLst>
              </a:rPr>
              <a:t>National Tasting Project 2019</a:t>
            </a:r>
          </a:p>
        </p:txBody>
      </p:sp>
      <p:pic>
        <p:nvPicPr>
          <p:cNvPr id="9" name="Picture 8">
            <a:extLst>
              <a:ext uri="{FF2B5EF4-FFF2-40B4-BE49-F238E27FC236}">
                <a16:creationId xmlns:a16="http://schemas.microsoft.com/office/drawing/2014/main" id="{5373284A-CC25-4F84-8C0B-AE7F0CC8501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3080" t="12486" r="13026" b="13192"/>
          <a:stretch/>
        </p:blipFill>
        <p:spPr>
          <a:xfrm>
            <a:off x="8007141" y="508808"/>
            <a:ext cx="657726" cy="661530"/>
          </a:xfrm>
          <a:prstGeom prst="rect">
            <a:avLst/>
          </a:prstGeom>
        </p:spPr>
      </p:pic>
      <p:sp>
        <p:nvSpPr>
          <p:cNvPr id="10" name="TextBox 9">
            <a:extLst>
              <a:ext uri="{FF2B5EF4-FFF2-40B4-BE49-F238E27FC236}">
                <a16:creationId xmlns:a16="http://schemas.microsoft.com/office/drawing/2014/main" id="{26C8D51E-33B4-4BE8-852D-206CBC79E45B}"/>
              </a:ext>
            </a:extLst>
          </p:cNvPr>
          <p:cNvSpPr txBox="1"/>
          <p:nvPr/>
        </p:nvSpPr>
        <p:spPr>
          <a:xfrm>
            <a:off x="1227221" y="6507223"/>
            <a:ext cx="7712242" cy="369332"/>
          </a:xfrm>
          <a:prstGeom prst="rect">
            <a:avLst/>
          </a:prstGeom>
          <a:noFill/>
        </p:spPr>
        <p:txBody>
          <a:bodyPr wrap="square" rtlCol="0">
            <a:spAutoFit/>
          </a:bodyPr>
          <a:lstStyle/>
          <a:p>
            <a:r>
              <a:rPr lang="en-US" dirty="0">
                <a:latin typeface="Script MT Bold" panose="03040602040607080904" pitchFamily="66" charset="0"/>
              </a:rPr>
              <a:t>Presented in partnership with the Napa Valley Vintners and Constellation Brands</a:t>
            </a:r>
          </a:p>
        </p:txBody>
      </p:sp>
      <p:pic>
        <p:nvPicPr>
          <p:cNvPr id="7" name="Picture 6">
            <a:extLst>
              <a:ext uri="{FF2B5EF4-FFF2-40B4-BE49-F238E27FC236}">
                <a16:creationId xmlns:a16="http://schemas.microsoft.com/office/drawing/2014/main" id="{F5116A95-E28E-4E49-8E21-AF90EA141B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2623" y="347651"/>
            <a:ext cx="1336388" cy="983844"/>
          </a:xfrm>
          <a:prstGeom prst="rect">
            <a:avLst/>
          </a:prstGeom>
        </p:spPr>
      </p:pic>
      <p:pic>
        <p:nvPicPr>
          <p:cNvPr id="5" name="Picture 4">
            <a:extLst>
              <a:ext uri="{FF2B5EF4-FFF2-40B4-BE49-F238E27FC236}">
                <a16:creationId xmlns:a16="http://schemas.microsoft.com/office/drawing/2014/main" id="{99860107-1FB4-4687-883F-77237CB09D2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33432" y="1173351"/>
            <a:ext cx="1003888" cy="669258"/>
          </a:xfrm>
          <a:prstGeom prst="rect">
            <a:avLst/>
          </a:prstGeom>
        </p:spPr>
      </p:pic>
    </p:spTree>
    <p:extLst>
      <p:ext uri="{BB962C8B-B14F-4D97-AF65-F5344CB8AC3E}">
        <p14:creationId xmlns:p14="http://schemas.microsoft.com/office/powerpoint/2010/main" val="3993235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033" y="-152399"/>
            <a:ext cx="9202034" cy="7117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rot="16200000">
            <a:off x="5169536" y="3830025"/>
            <a:ext cx="4969928" cy="830997"/>
          </a:xfrm>
          <a:prstGeom prst="rect">
            <a:avLst/>
          </a:prstGeom>
          <a:solidFill>
            <a:schemeClr val="accent4">
              <a:lumMod val="40000"/>
              <a:lumOff val="60000"/>
            </a:schemeClr>
          </a:solidFill>
        </p:spPr>
        <p:txBody>
          <a:bodyPr wrap="square" rtlCol="0">
            <a:spAutoFit/>
          </a:bodyPr>
          <a:lstStyle/>
          <a:p>
            <a:pPr algn="ctr"/>
            <a:r>
              <a:rPr lang="en-US" sz="2400" b="1" dirty="0"/>
              <a:t>Do you like it?  How did the elements come together?</a:t>
            </a:r>
          </a:p>
        </p:txBody>
      </p:sp>
    </p:spTree>
    <p:extLst>
      <p:ext uri="{BB962C8B-B14F-4D97-AF65-F5344CB8AC3E}">
        <p14:creationId xmlns:p14="http://schemas.microsoft.com/office/powerpoint/2010/main" val="3492966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033" y="-152399"/>
            <a:ext cx="9202034" cy="7117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rot="16200000">
            <a:off x="5988864" y="3886559"/>
            <a:ext cx="4969928" cy="738664"/>
          </a:xfrm>
          <a:prstGeom prst="rect">
            <a:avLst/>
          </a:prstGeom>
          <a:solidFill>
            <a:schemeClr val="accent4">
              <a:lumMod val="40000"/>
              <a:lumOff val="60000"/>
            </a:schemeClr>
          </a:solidFill>
        </p:spPr>
        <p:txBody>
          <a:bodyPr wrap="square" rtlCol="0">
            <a:spAutoFit/>
          </a:bodyPr>
          <a:lstStyle/>
          <a:p>
            <a:pPr algn="ctr"/>
            <a:r>
              <a:rPr lang="en-US" sz="2400" b="1" dirty="0"/>
              <a:t>Public Math</a:t>
            </a:r>
          </a:p>
          <a:p>
            <a:pPr algn="ctr"/>
            <a:r>
              <a:rPr lang="en-US" b="1" dirty="0"/>
              <a:t>[Less than 10 points:  Flaws? or Grading too hard?]</a:t>
            </a:r>
          </a:p>
        </p:txBody>
      </p:sp>
    </p:spTree>
    <p:extLst>
      <p:ext uri="{BB962C8B-B14F-4D97-AF65-F5344CB8AC3E}">
        <p14:creationId xmlns:p14="http://schemas.microsoft.com/office/powerpoint/2010/main" val="1020563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072242-593D-4ACA-8FC4-995A90CDF453}"/>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11BC5B57-EB2C-4939-B937-001D6FBB811F}"/>
              </a:ext>
            </a:extLst>
          </p:cNvPr>
          <p:cNvSpPr>
            <a:spLocks noGrp="1"/>
          </p:cNvSpPr>
          <p:nvPr>
            <p:ph type="title"/>
          </p:nvPr>
        </p:nvSpPr>
        <p:spPr>
          <a:xfrm>
            <a:off x="779145" y="0"/>
            <a:ext cx="6625426" cy="1325563"/>
          </a:xfrm>
        </p:spPr>
        <p:txBody>
          <a:bodyPr/>
          <a:lstStyle/>
          <a:p>
            <a:r>
              <a:rPr lang="en-US" dirty="0"/>
              <a:t>Appellations</a:t>
            </a:r>
          </a:p>
        </p:txBody>
      </p:sp>
      <p:sp>
        <p:nvSpPr>
          <p:cNvPr id="6" name="Content Placeholder 5">
            <a:extLst>
              <a:ext uri="{FF2B5EF4-FFF2-40B4-BE49-F238E27FC236}">
                <a16:creationId xmlns:a16="http://schemas.microsoft.com/office/drawing/2014/main" id="{36A0D47C-19CE-485E-9862-F61342F1AAF0}"/>
              </a:ext>
            </a:extLst>
          </p:cNvPr>
          <p:cNvSpPr>
            <a:spLocks noGrp="1"/>
          </p:cNvSpPr>
          <p:nvPr>
            <p:ph idx="1"/>
          </p:nvPr>
        </p:nvSpPr>
        <p:spPr/>
        <p:txBody>
          <a:bodyPr/>
          <a:lstStyle/>
          <a:p>
            <a:r>
              <a:rPr lang="en-US" dirty="0"/>
              <a:t> </a:t>
            </a:r>
          </a:p>
        </p:txBody>
      </p:sp>
    </p:spTree>
    <p:extLst>
      <p:ext uri="{BB962C8B-B14F-4D97-AF65-F5344CB8AC3E}">
        <p14:creationId xmlns:p14="http://schemas.microsoft.com/office/powerpoint/2010/main" val="3726652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CF24E-4BED-4E7E-9C04-EADB9F07FACB}"/>
              </a:ext>
            </a:extLst>
          </p:cNvPr>
          <p:cNvSpPr>
            <a:spLocks noGrp="1"/>
          </p:cNvSpPr>
          <p:nvPr>
            <p:ph type="title"/>
          </p:nvPr>
        </p:nvSpPr>
        <p:spPr>
          <a:xfrm>
            <a:off x="4359985" y="318222"/>
            <a:ext cx="4327817" cy="1325563"/>
          </a:xfrm>
        </p:spPr>
        <p:txBody>
          <a:bodyPr>
            <a:normAutofit fontScale="90000"/>
          </a:bodyPr>
          <a:lstStyle/>
          <a:p>
            <a:r>
              <a:rPr lang="en-US" dirty="0" err="1"/>
              <a:t>Dollarhide</a:t>
            </a:r>
            <a:r>
              <a:rPr lang="en-US" dirty="0"/>
              <a:t> Ranch Estate Vineyard (Napa Valley AVA)</a:t>
            </a:r>
          </a:p>
        </p:txBody>
      </p:sp>
      <p:pic>
        <p:nvPicPr>
          <p:cNvPr id="5" name="Content Placeholder 4">
            <a:extLst>
              <a:ext uri="{FF2B5EF4-FFF2-40B4-BE49-F238E27FC236}">
                <a16:creationId xmlns:a16="http://schemas.microsoft.com/office/drawing/2014/main" id="{054A47A9-FE7F-4E40-B7D7-FF7EDEBAA54F}"/>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r="22044"/>
          <a:stretch/>
        </p:blipFill>
        <p:spPr>
          <a:xfrm>
            <a:off x="-17971" y="3625516"/>
            <a:ext cx="4612933" cy="2867359"/>
          </a:xfrm>
          <a:prstGeom prst="rect">
            <a:avLst/>
          </a:prstGeom>
        </p:spPr>
      </p:pic>
      <p:sp>
        <p:nvSpPr>
          <p:cNvPr id="4" name="Content Placeholder 3">
            <a:extLst>
              <a:ext uri="{FF2B5EF4-FFF2-40B4-BE49-F238E27FC236}">
                <a16:creationId xmlns:a16="http://schemas.microsoft.com/office/drawing/2014/main" id="{B09A96FE-1BDC-491F-8A85-2DA2732668C7}"/>
              </a:ext>
            </a:extLst>
          </p:cNvPr>
          <p:cNvSpPr>
            <a:spLocks noGrp="1"/>
          </p:cNvSpPr>
          <p:nvPr>
            <p:ph sz="half" idx="2"/>
          </p:nvPr>
        </p:nvSpPr>
        <p:spPr>
          <a:xfrm>
            <a:off x="4777273" y="1954518"/>
            <a:ext cx="4085989" cy="4585260"/>
          </a:xfrm>
          <a:solidFill>
            <a:schemeClr val="bg1"/>
          </a:solidFill>
        </p:spPr>
        <p:txBody>
          <a:bodyPr>
            <a:normAutofit lnSpcReduction="10000"/>
          </a:bodyPr>
          <a:lstStyle/>
          <a:p>
            <a:r>
              <a:rPr lang="en-US" dirty="0"/>
              <a:t>~500 acres of grapes on ~1,500 acre property</a:t>
            </a:r>
          </a:p>
          <a:p>
            <a:r>
              <a:rPr lang="en-US" dirty="0"/>
              <a:t>Large diurnal swing</a:t>
            </a:r>
          </a:p>
          <a:p>
            <a:r>
              <a:rPr lang="en-US" dirty="0"/>
              <a:t>Elevation:  600 to 1,100 feet</a:t>
            </a:r>
          </a:p>
          <a:p>
            <a:r>
              <a:rPr lang="en-US" dirty="0"/>
              <a:t>Varying soil—particularly fractured shale</a:t>
            </a:r>
          </a:p>
          <a:p>
            <a:r>
              <a:rPr lang="en-US" dirty="0"/>
              <a:t>Cab </a:t>
            </a:r>
            <a:r>
              <a:rPr lang="en-US" dirty="0" err="1"/>
              <a:t>Sauv</a:t>
            </a:r>
            <a:r>
              <a:rPr lang="en-US" dirty="0"/>
              <a:t> &amp; </a:t>
            </a:r>
            <a:r>
              <a:rPr lang="en-US" dirty="0" err="1"/>
              <a:t>Sauv</a:t>
            </a:r>
            <a:r>
              <a:rPr lang="en-US" dirty="0"/>
              <a:t> Blanc; with other Bordeaux grapes plus Muscat </a:t>
            </a:r>
            <a:r>
              <a:rPr lang="en-US" dirty="0" err="1"/>
              <a:t>Canelli</a:t>
            </a:r>
            <a:r>
              <a:rPr lang="en-US" dirty="0"/>
              <a:t> &amp; Chard</a:t>
            </a:r>
          </a:p>
          <a:p>
            <a:endParaRPr lang="en-US" dirty="0"/>
          </a:p>
        </p:txBody>
      </p:sp>
      <p:pic>
        <p:nvPicPr>
          <p:cNvPr id="6" name="Content Placeholder 5">
            <a:extLst>
              <a:ext uri="{FF2B5EF4-FFF2-40B4-BE49-F238E27FC236}">
                <a16:creationId xmlns:a16="http://schemas.microsoft.com/office/drawing/2014/main" id="{BA79556E-E871-4D36-8274-492D008E15B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233"/>
          <a:stretch/>
        </p:blipFill>
        <p:spPr>
          <a:xfrm>
            <a:off x="-17971" y="7490"/>
            <a:ext cx="4612933" cy="2739022"/>
          </a:xfrm>
          <a:prstGeom prst="rect">
            <a:avLst/>
          </a:prstGeom>
        </p:spPr>
      </p:pic>
      <p:sp>
        <p:nvSpPr>
          <p:cNvPr id="7" name="Oval 6">
            <a:extLst>
              <a:ext uri="{FF2B5EF4-FFF2-40B4-BE49-F238E27FC236}">
                <a16:creationId xmlns:a16="http://schemas.microsoft.com/office/drawing/2014/main" id="{1404038C-036D-463F-9BFE-3C023233941E}"/>
              </a:ext>
            </a:extLst>
          </p:cNvPr>
          <p:cNvSpPr/>
          <p:nvPr/>
        </p:nvSpPr>
        <p:spPr>
          <a:xfrm>
            <a:off x="2052245" y="-196349"/>
            <a:ext cx="685800" cy="6364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4446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9BB663-52DD-4225-B40A-9F3C1703F2B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3272589"/>
            <a:ext cx="5620398" cy="3585412"/>
          </a:xfrm>
          <a:prstGeom prst="rect">
            <a:avLst/>
          </a:prstGeom>
        </p:spPr>
      </p:pic>
      <p:sp>
        <p:nvSpPr>
          <p:cNvPr id="2" name="Title 1">
            <a:extLst>
              <a:ext uri="{FF2B5EF4-FFF2-40B4-BE49-F238E27FC236}">
                <a16:creationId xmlns:a16="http://schemas.microsoft.com/office/drawing/2014/main" id="{C066A448-2873-49FC-9834-7B6C4DE95023}"/>
              </a:ext>
            </a:extLst>
          </p:cNvPr>
          <p:cNvSpPr>
            <a:spLocks noGrp="1"/>
          </p:cNvSpPr>
          <p:nvPr>
            <p:ph type="title"/>
          </p:nvPr>
        </p:nvSpPr>
        <p:spPr>
          <a:xfrm>
            <a:off x="4572000" y="284781"/>
            <a:ext cx="4305300" cy="1325563"/>
          </a:xfrm>
        </p:spPr>
        <p:txBody>
          <a:bodyPr/>
          <a:lstStyle/>
          <a:p>
            <a:r>
              <a:rPr lang="en-US" dirty="0"/>
              <a:t>Los Carneros AVA</a:t>
            </a:r>
          </a:p>
        </p:txBody>
      </p:sp>
      <p:sp>
        <p:nvSpPr>
          <p:cNvPr id="5" name="Content Placeholder 4">
            <a:extLst>
              <a:ext uri="{FF2B5EF4-FFF2-40B4-BE49-F238E27FC236}">
                <a16:creationId xmlns:a16="http://schemas.microsoft.com/office/drawing/2014/main" id="{7A2E0996-96CB-4F42-9C4C-EB144305FC5D}"/>
              </a:ext>
            </a:extLst>
          </p:cNvPr>
          <p:cNvSpPr>
            <a:spLocks noGrp="1"/>
          </p:cNvSpPr>
          <p:nvPr>
            <p:ph sz="half" idx="2"/>
          </p:nvPr>
        </p:nvSpPr>
        <p:spPr>
          <a:xfrm>
            <a:off x="5007142" y="1970004"/>
            <a:ext cx="3886200" cy="3757028"/>
          </a:xfrm>
          <a:solidFill>
            <a:schemeClr val="bg1"/>
          </a:solidFill>
        </p:spPr>
        <p:txBody>
          <a:bodyPr>
            <a:normAutofit/>
          </a:bodyPr>
          <a:lstStyle/>
          <a:p>
            <a:r>
              <a:rPr lang="en-US" dirty="0"/>
              <a:t>Cool with little diurnal change</a:t>
            </a:r>
          </a:p>
          <a:p>
            <a:r>
              <a:rPr lang="en-US" dirty="0"/>
              <a:t>Prevailing marine winds</a:t>
            </a:r>
          </a:p>
          <a:p>
            <a:r>
              <a:rPr lang="en-US" dirty="0"/>
              <a:t>Elevation:  Sea level to 700 feet</a:t>
            </a:r>
          </a:p>
          <a:p>
            <a:r>
              <a:rPr lang="en-US" dirty="0"/>
              <a:t>Clay dominates</a:t>
            </a:r>
          </a:p>
          <a:p>
            <a:r>
              <a:rPr lang="en-US" dirty="0"/>
              <a:t>Chard, Merlot and Pinot noir</a:t>
            </a:r>
          </a:p>
        </p:txBody>
      </p:sp>
      <p:pic>
        <p:nvPicPr>
          <p:cNvPr id="10" name="Picture 9">
            <a:extLst>
              <a:ext uri="{FF2B5EF4-FFF2-40B4-BE49-F238E27FC236}">
                <a16:creationId xmlns:a16="http://schemas.microsoft.com/office/drawing/2014/main" id="{6CA7F9E5-2BD3-4B65-97F4-C15859549897}"/>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6321" y="0"/>
            <a:ext cx="4449010" cy="3272589"/>
          </a:xfrm>
          <a:prstGeom prst="rect">
            <a:avLst/>
          </a:prstGeom>
        </p:spPr>
      </p:pic>
      <p:sp>
        <p:nvSpPr>
          <p:cNvPr id="7" name="Oval 6">
            <a:extLst>
              <a:ext uri="{FF2B5EF4-FFF2-40B4-BE49-F238E27FC236}">
                <a16:creationId xmlns:a16="http://schemas.microsoft.com/office/drawing/2014/main" id="{0EF58F3D-C3CC-4045-AF32-BC4F90978D33}"/>
              </a:ext>
            </a:extLst>
          </p:cNvPr>
          <p:cNvSpPr/>
          <p:nvPr/>
        </p:nvSpPr>
        <p:spPr>
          <a:xfrm rot="20698371">
            <a:off x="-330783" y="627587"/>
            <a:ext cx="3420648" cy="22431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237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F3DFA-AFA4-4C58-9057-7BE7FFD33FF2}"/>
              </a:ext>
            </a:extLst>
          </p:cNvPr>
          <p:cNvSpPr>
            <a:spLocks noGrp="1"/>
          </p:cNvSpPr>
          <p:nvPr>
            <p:ph type="title"/>
          </p:nvPr>
        </p:nvSpPr>
        <p:spPr>
          <a:xfrm>
            <a:off x="4629150" y="365126"/>
            <a:ext cx="4344403" cy="1325563"/>
          </a:xfrm>
        </p:spPr>
        <p:txBody>
          <a:bodyPr/>
          <a:lstStyle/>
          <a:p>
            <a:r>
              <a:rPr lang="en-US" dirty="0"/>
              <a:t>Oak Knoll District of Napa Valley AVA</a:t>
            </a:r>
          </a:p>
        </p:txBody>
      </p:sp>
      <p:pic>
        <p:nvPicPr>
          <p:cNvPr id="6" name="Content Placeholder 5">
            <a:extLst>
              <a:ext uri="{FF2B5EF4-FFF2-40B4-BE49-F238E27FC236}">
                <a16:creationId xmlns:a16="http://schemas.microsoft.com/office/drawing/2014/main" id="{47D89B7B-77EA-4742-A08D-06C4BCCF7BD2}"/>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2" y="-569"/>
            <a:ext cx="4619529" cy="2599390"/>
          </a:xfrm>
          <a:prstGeom prst="rect">
            <a:avLst/>
          </a:prstGeom>
        </p:spPr>
      </p:pic>
      <p:sp>
        <p:nvSpPr>
          <p:cNvPr id="5" name="Content Placeholder 4">
            <a:extLst>
              <a:ext uri="{FF2B5EF4-FFF2-40B4-BE49-F238E27FC236}">
                <a16:creationId xmlns:a16="http://schemas.microsoft.com/office/drawing/2014/main" id="{5C9C7B94-CED7-4DBC-819A-FEB24FDEFC59}"/>
              </a:ext>
            </a:extLst>
          </p:cNvPr>
          <p:cNvSpPr>
            <a:spLocks noGrp="1"/>
          </p:cNvSpPr>
          <p:nvPr>
            <p:ph sz="half" idx="2"/>
          </p:nvPr>
        </p:nvSpPr>
        <p:spPr>
          <a:xfrm>
            <a:off x="4889735" y="1892142"/>
            <a:ext cx="4161924" cy="4460532"/>
          </a:xfrm>
          <a:solidFill>
            <a:schemeClr val="bg1"/>
          </a:solidFill>
        </p:spPr>
        <p:txBody>
          <a:bodyPr>
            <a:noAutofit/>
          </a:bodyPr>
          <a:lstStyle/>
          <a:p>
            <a:r>
              <a:rPr lang="en-US" dirty="0"/>
              <a:t>Moderate to cool</a:t>
            </a:r>
          </a:p>
          <a:p>
            <a:r>
              <a:rPr lang="en-US" dirty="0"/>
              <a:t>Marine air &amp; fog until late-morning</a:t>
            </a:r>
          </a:p>
          <a:p>
            <a:r>
              <a:rPr lang="en-US" dirty="0"/>
              <a:t>Elevation:  Sea level to 800 feet</a:t>
            </a:r>
          </a:p>
          <a:p>
            <a:r>
              <a:rPr lang="en-US" dirty="0"/>
              <a:t>Alluvial with some volcanic &amp; variable (gravel to silty clay loam)</a:t>
            </a:r>
          </a:p>
          <a:p>
            <a:r>
              <a:rPr lang="en-US" dirty="0"/>
              <a:t>Merlot, Chard, Cab </a:t>
            </a:r>
            <a:r>
              <a:rPr lang="en-US" dirty="0" err="1"/>
              <a:t>Sauv</a:t>
            </a:r>
            <a:r>
              <a:rPr lang="en-US" dirty="0"/>
              <a:t>, </a:t>
            </a:r>
            <a:r>
              <a:rPr lang="en-US" dirty="0" err="1"/>
              <a:t>Sauv</a:t>
            </a:r>
            <a:r>
              <a:rPr lang="en-US" dirty="0"/>
              <a:t> blanc &amp; </a:t>
            </a:r>
            <a:r>
              <a:rPr lang="en-US" dirty="0" err="1"/>
              <a:t>Rieseling</a:t>
            </a:r>
            <a:endParaRPr lang="en-US" dirty="0"/>
          </a:p>
        </p:txBody>
      </p:sp>
      <p:pic>
        <p:nvPicPr>
          <p:cNvPr id="9" name="Picture 8">
            <a:extLst>
              <a:ext uri="{FF2B5EF4-FFF2-40B4-BE49-F238E27FC236}">
                <a16:creationId xmlns:a16="http://schemas.microsoft.com/office/drawing/2014/main" id="{0EE9FD28-1F21-454E-B517-09355D973D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7601" y="4603826"/>
            <a:ext cx="3930599" cy="2251329"/>
          </a:xfrm>
          <a:prstGeom prst="rect">
            <a:avLst/>
          </a:prstGeom>
        </p:spPr>
      </p:pic>
      <p:pic>
        <p:nvPicPr>
          <p:cNvPr id="4" name="Picture 3">
            <a:extLst>
              <a:ext uri="{FF2B5EF4-FFF2-40B4-BE49-F238E27FC236}">
                <a16:creationId xmlns:a16="http://schemas.microsoft.com/office/drawing/2014/main" id="{06CD87FE-4DF8-441F-BB72-45C8F37650B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 y="2613196"/>
            <a:ext cx="2864191" cy="2251329"/>
          </a:xfrm>
          <a:prstGeom prst="rect">
            <a:avLst/>
          </a:prstGeom>
        </p:spPr>
      </p:pic>
      <p:sp>
        <p:nvSpPr>
          <p:cNvPr id="7" name="Oval 6">
            <a:extLst>
              <a:ext uri="{FF2B5EF4-FFF2-40B4-BE49-F238E27FC236}">
                <a16:creationId xmlns:a16="http://schemas.microsoft.com/office/drawing/2014/main" id="{853BCE0E-B56C-40A0-8474-0B5C45A7740A}"/>
              </a:ext>
            </a:extLst>
          </p:cNvPr>
          <p:cNvSpPr/>
          <p:nvPr/>
        </p:nvSpPr>
        <p:spPr>
          <a:xfrm>
            <a:off x="2025544" y="1844429"/>
            <a:ext cx="100965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6311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63255-D2D8-4F7D-BF6C-AA2D8B0E107F}"/>
              </a:ext>
            </a:extLst>
          </p:cNvPr>
          <p:cNvSpPr>
            <a:spLocks noGrp="1"/>
          </p:cNvSpPr>
          <p:nvPr>
            <p:ph type="title"/>
          </p:nvPr>
        </p:nvSpPr>
        <p:spPr>
          <a:xfrm>
            <a:off x="4953000" y="365126"/>
            <a:ext cx="3562349" cy="1325563"/>
          </a:xfrm>
        </p:spPr>
        <p:txBody>
          <a:bodyPr/>
          <a:lstStyle/>
          <a:p>
            <a:r>
              <a:rPr lang="en-US" dirty="0"/>
              <a:t>Oakville AVA</a:t>
            </a:r>
          </a:p>
        </p:txBody>
      </p:sp>
      <p:pic>
        <p:nvPicPr>
          <p:cNvPr id="6" name="Content Placeholder 5">
            <a:extLst>
              <a:ext uri="{FF2B5EF4-FFF2-40B4-BE49-F238E27FC236}">
                <a16:creationId xmlns:a16="http://schemas.microsoft.com/office/drawing/2014/main" id="{3BB9F3AE-870D-42B1-BB5C-35E72F7B73BE}"/>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2" y="0"/>
            <a:ext cx="4922897" cy="2770094"/>
          </a:xfrm>
          <a:prstGeom prst="rect">
            <a:avLst/>
          </a:prstGeom>
        </p:spPr>
      </p:pic>
      <p:sp>
        <p:nvSpPr>
          <p:cNvPr id="5" name="Content Placeholder 4">
            <a:extLst>
              <a:ext uri="{FF2B5EF4-FFF2-40B4-BE49-F238E27FC236}">
                <a16:creationId xmlns:a16="http://schemas.microsoft.com/office/drawing/2014/main" id="{FBD67462-57EB-4E10-8238-CD7BC00416AA}"/>
              </a:ext>
            </a:extLst>
          </p:cNvPr>
          <p:cNvSpPr>
            <a:spLocks noGrp="1"/>
          </p:cNvSpPr>
          <p:nvPr>
            <p:ph sz="half" idx="2"/>
          </p:nvPr>
        </p:nvSpPr>
        <p:spPr>
          <a:xfrm>
            <a:off x="5019113" y="1825625"/>
            <a:ext cx="3886200" cy="4117976"/>
          </a:xfrm>
          <a:solidFill>
            <a:schemeClr val="bg1"/>
          </a:solidFill>
        </p:spPr>
        <p:txBody>
          <a:bodyPr>
            <a:normAutofit lnSpcReduction="10000"/>
          </a:bodyPr>
          <a:lstStyle/>
          <a:p>
            <a:r>
              <a:rPr lang="en-US" dirty="0"/>
              <a:t>Moderately warm days</a:t>
            </a:r>
          </a:p>
          <a:p>
            <a:r>
              <a:rPr lang="en-US" dirty="0"/>
              <a:t>Night &amp; early morning fog</a:t>
            </a:r>
          </a:p>
          <a:p>
            <a:r>
              <a:rPr lang="en-US" dirty="0"/>
              <a:t>Elevation:  130 – 1,000 feet</a:t>
            </a:r>
          </a:p>
          <a:p>
            <a:r>
              <a:rPr lang="en-US" dirty="0"/>
              <a:t>Sedimentary gravelly alluvial loam (west); more volcanic (east)</a:t>
            </a:r>
          </a:p>
          <a:p>
            <a:r>
              <a:rPr lang="en-US" dirty="0"/>
              <a:t>Cab </a:t>
            </a:r>
            <a:r>
              <a:rPr lang="en-US" dirty="0" err="1"/>
              <a:t>Sauv</a:t>
            </a:r>
            <a:r>
              <a:rPr lang="en-US" dirty="0"/>
              <a:t>, Cab Franc, Merlot, and </a:t>
            </a:r>
            <a:r>
              <a:rPr lang="en-US" dirty="0" err="1"/>
              <a:t>Sauv</a:t>
            </a:r>
            <a:r>
              <a:rPr lang="en-US" dirty="0"/>
              <a:t> blanc</a:t>
            </a:r>
          </a:p>
        </p:txBody>
      </p:sp>
      <p:sp>
        <p:nvSpPr>
          <p:cNvPr id="7" name="Oval 6">
            <a:extLst>
              <a:ext uri="{FF2B5EF4-FFF2-40B4-BE49-F238E27FC236}">
                <a16:creationId xmlns:a16="http://schemas.microsoft.com/office/drawing/2014/main" id="{3CF7EA73-A3EA-4CBF-8A15-9C3FF8F1371D}"/>
              </a:ext>
            </a:extLst>
          </p:cNvPr>
          <p:cNvSpPr/>
          <p:nvPr/>
        </p:nvSpPr>
        <p:spPr>
          <a:xfrm>
            <a:off x="1740273" y="1122036"/>
            <a:ext cx="100965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F2FEF77-BA00-4169-A4D8-A67BB1764FA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326" t="8553" r="4975" b="9715"/>
          <a:stretch/>
        </p:blipFill>
        <p:spPr>
          <a:xfrm>
            <a:off x="1234173" y="5144302"/>
            <a:ext cx="3718828" cy="1713699"/>
          </a:xfrm>
          <a:prstGeom prst="rect">
            <a:avLst/>
          </a:prstGeom>
        </p:spPr>
      </p:pic>
      <p:pic>
        <p:nvPicPr>
          <p:cNvPr id="9" name="Picture 8">
            <a:extLst>
              <a:ext uri="{FF2B5EF4-FFF2-40B4-BE49-F238E27FC236}">
                <a16:creationId xmlns:a16="http://schemas.microsoft.com/office/drawing/2014/main" id="{FE55588D-3C8D-437E-A598-D83A8239DD4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6139" t="10845" r="7302" b="12476"/>
          <a:stretch/>
        </p:blipFill>
        <p:spPr>
          <a:xfrm>
            <a:off x="-1" y="2970214"/>
            <a:ext cx="4011461" cy="1857280"/>
          </a:xfrm>
          <a:prstGeom prst="rect">
            <a:avLst/>
          </a:prstGeom>
        </p:spPr>
      </p:pic>
    </p:spTree>
    <p:extLst>
      <p:ext uri="{BB962C8B-B14F-4D97-AF65-F5344CB8AC3E}">
        <p14:creationId xmlns:p14="http://schemas.microsoft.com/office/powerpoint/2010/main" val="2363945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F8B66-E493-42AA-ACFD-4762121C6761}"/>
              </a:ext>
            </a:extLst>
          </p:cNvPr>
          <p:cNvSpPr>
            <a:spLocks noGrp="1"/>
          </p:cNvSpPr>
          <p:nvPr>
            <p:ph type="title"/>
          </p:nvPr>
        </p:nvSpPr>
        <p:spPr>
          <a:xfrm>
            <a:off x="4730002" y="365126"/>
            <a:ext cx="4000500" cy="1325563"/>
          </a:xfrm>
        </p:spPr>
        <p:txBody>
          <a:bodyPr/>
          <a:lstStyle/>
          <a:p>
            <a:r>
              <a:rPr lang="en-US" dirty="0"/>
              <a:t>Stag’s Leap District AVA</a:t>
            </a:r>
          </a:p>
        </p:txBody>
      </p:sp>
      <p:pic>
        <p:nvPicPr>
          <p:cNvPr id="6" name="Content Placeholder 5">
            <a:extLst>
              <a:ext uri="{FF2B5EF4-FFF2-40B4-BE49-F238E27FC236}">
                <a16:creationId xmlns:a16="http://schemas.microsoft.com/office/drawing/2014/main" id="{8F7DF0CC-FBCE-41E0-AB56-EF3EBEE136CC}"/>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9051" y="0"/>
            <a:ext cx="4827307" cy="2716306"/>
          </a:xfrm>
          <a:prstGeom prst="rect">
            <a:avLst/>
          </a:prstGeom>
        </p:spPr>
      </p:pic>
      <p:sp>
        <p:nvSpPr>
          <p:cNvPr id="5" name="Content Placeholder 4">
            <a:extLst>
              <a:ext uri="{FF2B5EF4-FFF2-40B4-BE49-F238E27FC236}">
                <a16:creationId xmlns:a16="http://schemas.microsoft.com/office/drawing/2014/main" id="{B4D791BE-9560-43CA-9374-A53A60F75A56}"/>
              </a:ext>
            </a:extLst>
          </p:cNvPr>
          <p:cNvSpPr>
            <a:spLocks noGrp="1"/>
          </p:cNvSpPr>
          <p:nvPr>
            <p:ph sz="half" idx="2"/>
          </p:nvPr>
        </p:nvSpPr>
        <p:spPr>
          <a:xfrm>
            <a:off x="4938431" y="1946648"/>
            <a:ext cx="3886200" cy="4107890"/>
          </a:xfrm>
          <a:solidFill>
            <a:schemeClr val="bg1"/>
          </a:solidFill>
        </p:spPr>
        <p:txBody>
          <a:bodyPr>
            <a:normAutofit lnSpcReduction="10000"/>
          </a:bodyPr>
          <a:lstStyle/>
          <a:p>
            <a:r>
              <a:rPr lang="en-US" dirty="0"/>
              <a:t>Moderately warm days</a:t>
            </a:r>
          </a:p>
          <a:p>
            <a:r>
              <a:rPr lang="en-US" dirty="0"/>
              <a:t>Marine winds</a:t>
            </a:r>
          </a:p>
          <a:p>
            <a:r>
              <a:rPr lang="en-US" dirty="0"/>
              <a:t>Elevation:  Sea level to 400 feet</a:t>
            </a:r>
          </a:p>
          <a:p>
            <a:r>
              <a:rPr lang="en-US" dirty="0"/>
              <a:t>Volcanic gravel-loam valley floor; rocky hillside; hard clay sub-soil</a:t>
            </a:r>
          </a:p>
          <a:p>
            <a:r>
              <a:rPr lang="en-US" dirty="0"/>
              <a:t>Cab </a:t>
            </a:r>
            <a:r>
              <a:rPr lang="en-US" dirty="0" err="1"/>
              <a:t>Sauv</a:t>
            </a:r>
            <a:r>
              <a:rPr lang="en-US" dirty="0"/>
              <a:t>, Merlot, </a:t>
            </a:r>
            <a:r>
              <a:rPr lang="en-US" dirty="0" err="1"/>
              <a:t>Sauv</a:t>
            </a:r>
            <a:r>
              <a:rPr lang="en-US" dirty="0"/>
              <a:t> blanc</a:t>
            </a:r>
          </a:p>
        </p:txBody>
      </p:sp>
      <p:sp>
        <p:nvSpPr>
          <p:cNvPr id="7" name="Oval 6">
            <a:extLst>
              <a:ext uri="{FF2B5EF4-FFF2-40B4-BE49-F238E27FC236}">
                <a16:creationId xmlns:a16="http://schemas.microsoft.com/office/drawing/2014/main" id="{FF844534-C408-44AD-8520-FCACE2EBFE56}"/>
              </a:ext>
            </a:extLst>
          </p:cNvPr>
          <p:cNvSpPr/>
          <p:nvPr/>
        </p:nvSpPr>
        <p:spPr>
          <a:xfrm>
            <a:off x="2339787" y="1465729"/>
            <a:ext cx="591671" cy="7799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EB58EA9-5DC5-4935-BC00-DF3A45C7479E}"/>
              </a:ext>
            </a:extLst>
          </p:cNvPr>
          <p:cNvPicPr>
            <a:picLocks noChangeAspect="1"/>
          </p:cNvPicPr>
          <p:nvPr/>
        </p:nvPicPr>
        <p:blipFill rotWithShape="1">
          <a:blip r:embed="rId4">
            <a:extLst>
              <a:ext uri="{28A0092B-C50C-407E-A947-70E740481C1C}">
                <a14:useLocalDpi xmlns:a14="http://schemas.microsoft.com/office/drawing/2010/main"/>
              </a:ext>
            </a:extLst>
          </a:blip>
          <a:srcRect l="4841" t="5884" r="10489" b="12116"/>
          <a:stretch/>
        </p:blipFill>
        <p:spPr>
          <a:xfrm>
            <a:off x="21289" y="3711388"/>
            <a:ext cx="4629150" cy="2343150"/>
          </a:xfrm>
          <a:prstGeom prst="rect">
            <a:avLst/>
          </a:prstGeom>
        </p:spPr>
      </p:pic>
    </p:spTree>
    <p:extLst>
      <p:ext uri="{BB962C8B-B14F-4D97-AF65-F5344CB8AC3E}">
        <p14:creationId xmlns:p14="http://schemas.microsoft.com/office/powerpoint/2010/main" val="1150408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B38862-64DD-4444-8B34-39046A63D989}"/>
              </a:ext>
            </a:extLst>
          </p:cNvPr>
          <p:cNvPicPr>
            <a:picLocks noChangeAspect="1"/>
          </p:cNvPicPr>
          <p:nvPr/>
        </p:nvPicPr>
        <p:blipFill rotWithShape="1">
          <a:blip r:embed="rId3"/>
          <a:srcRect l="48580" r="1"/>
          <a:stretch/>
        </p:blipFill>
        <p:spPr>
          <a:xfrm>
            <a:off x="0" y="0"/>
            <a:ext cx="9144000" cy="6857999"/>
          </a:xfrm>
          <a:prstGeom prst="rect">
            <a:avLst/>
          </a:prstGeom>
        </p:spPr>
      </p:pic>
      <p:sp>
        <p:nvSpPr>
          <p:cNvPr id="2" name="Title 1">
            <a:extLst>
              <a:ext uri="{FF2B5EF4-FFF2-40B4-BE49-F238E27FC236}">
                <a16:creationId xmlns:a16="http://schemas.microsoft.com/office/drawing/2014/main" id="{068D9C1D-A41E-4909-B5DA-DA35E4872737}"/>
              </a:ext>
            </a:extLst>
          </p:cNvPr>
          <p:cNvSpPr>
            <a:spLocks noGrp="1"/>
          </p:cNvSpPr>
          <p:nvPr>
            <p:ph type="title"/>
          </p:nvPr>
        </p:nvSpPr>
        <p:spPr>
          <a:xfrm>
            <a:off x="1331496" y="497305"/>
            <a:ext cx="6962272" cy="872542"/>
          </a:xfrm>
          <a:solidFill>
            <a:schemeClr val="bg1">
              <a:alpha val="35000"/>
            </a:schemeClr>
          </a:solidFill>
        </p:spPr>
        <p:txBody>
          <a:bodyPr>
            <a:normAutofit fontScale="90000"/>
          </a:bodyPr>
          <a:lstStyle/>
          <a:p>
            <a:r>
              <a:rPr lang="en-US" dirty="0">
                <a:solidFill>
                  <a:srgbClr val="C00000"/>
                </a:solidFill>
                <a:effectLst>
                  <a:outerShdw blurRad="38100" dist="38100" dir="2700000" algn="tl">
                    <a:srgbClr val="000000">
                      <a:alpha val="43137"/>
                    </a:srgbClr>
                  </a:outerShdw>
                </a:effectLst>
              </a:rPr>
              <a:t>How About Some White Wines?</a:t>
            </a:r>
          </a:p>
        </p:txBody>
      </p:sp>
    </p:spTree>
    <p:extLst>
      <p:ext uri="{BB962C8B-B14F-4D97-AF65-F5344CB8AC3E}">
        <p14:creationId xmlns:p14="http://schemas.microsoft.com/office/powerpoint/2010/main" val="3009199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1DE5775-0B05-413C-976F-87E4F73E149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59439" y="1622681"/>
            <a:ext cx="4880868" cy="4236530"/>
          </a:xfrm>
          <a:prstGeom prst="rect">
            <a:avLst/>
          </a:prstGeom>
        </p:spPr>
      </p:pic>
      <p:sp>
        <p:nvSpPr>
          <p:cNvPr id="4" name="Title 3">
            <a:extLst>
              <a:ext uri="{FF2B5EF4-FFF2-40B4-BE49-F238E27FC236}">
                <a16:creationId xmlns:a16="http://schemas.microsoft.com/office/drawing/2014/main" id="{20905DAD-0472-487A-BC8A-084890D9D193}"/>
              </a:ext>
            </a:extLst>
          </p:cNvPr>
          <p:cNvSpPr>
            <a:spLocks noGrp="1"/>
          </p:cNvSpPr>
          <p:nvPr>
            <p:ph type="title"/>
          </p:nvPr>
        </p:nvSpPr>
        <p:spPr>
          <a:xfrm>
            <a:off x="1889924" y="365126"/>
            <a:ext cx="5400515" cy="1325563"/>
          </a:xfrm>
        </p:spPr>
        <p:txBody>
          <a:bodyPr/>
          <a:lstStyle/>
          <a:p>
            <a:r>
              <a:rPr lang="en-US" dirty="0"/>
              <a:t>St. </a:t>
            </a:r>
            <a:r>
              <a:rPr lang="en-US" dirty="0" err="1"/>
              <a:t>Supéry</a:t>
            </a:r>
            <a:br>
              <a:rPr lang="en-US" dirty="0"/>
            </a:br>
            <a:r>
              <a:rPr lang="en-US" dirty="0"/>
              <a:t>2017 Sauvignon Blanc</a:t>
            </a:r>
          </a:p>
        </p:txBody>
      </p:sp>
      <p:graphicFrame>
        <p:nvGraphicFramePr>
          <p:cNvPr id="7" name="Content Placeholder 6">
            <a:extLst>
              <a:ext uri="{FF2B5EF4-FFF2-40B4-BE49-F238E27FC236}">
                <a16:creationId xmlns:a16="http://schemas.microsoft.com/office/drawing/2014/main" id="{10088C9F-B9D3-4F4C-AF09-CEDD227E98ED}"/>
              </a:ext>
            </a:extLst>
          </p:cNvPr>
          <p:cNvGraphicFramePr>
            <a:graphicFrameLocks noGrp="1"/>
          </p:cNvGraphicFramePr>
          <p:nvPr>
            <p:ph sz="half" idx="1"/>
            <p:extLst>
              <p:ext uri="{D42A27DB-BD31-4B8C-83A1-F6EECF244321}">
                <p14:modId xmlns:p14="http://schemas.microsoft.com/office/powerpoint/2010/main" val="4088656785"/>
              </p:ext>
            </p:extLst>
          </p:nvPr>
        </p:nvGraphicFramePr>
        <p:xfrm>
          <a:off x="293370" y="1825625"/>
          <a:ext cx="3957788" cy="4663440"/>
        </p:xfrm>
        <a:graphic>
          <a:graphicData uri="http://schemas.openxmlformats.org/drawingml/2006/table">
            <a:tbl>
              <a:tblPr bandRow="1">
                <a:tableStyleId>{BC89EF96-8CEA-46FF-86C4-4CE0E7609802}</a:tableStyleId>
              </a:tblPr>
              <a:tblGrid>
                <a:gridCol w="1407093">
                  <a:extLst>
                    <a:ext uri="{9D8B030D-6E8A-4147-A177-3AD203B41FA5}">
                      <a16:colId xmlns:a16="http://schemas.microsoft.com/office/drawing/2014/main" val="2123714627"/>
                    </a:ext>
                  </a:extLst>
                </a:gridCol>
                <a:gridCol w="2550695">
                  <a:extLst>
                    <a:ext uri="{9D8B030D-6E8A-4147-A177-3AD203B41FA5}">
                      <a16:colId xmlns:a16="http://schemas.microsoft.com/office/drawing/2014/main" val="3645810030"/>
                    </a:ext>
                  </a:extLst>
                </a:gridCol>
              </a:tblGrid>
              <a:tr h="370840">
                <a:tc>
                  <a:txBody>
                    <a:bodyPr/>
                    <a:lstStyle/>
                    <a:p>
                      <a:r>
                        <a:rPr lang="en-US" sz="2000" dirty="0"/>
                        <a:t>Appellation</a:t>
                      </a:r>
                    </a:p>
                  </a:txBody>
                  <a:tcPr/>
                </a:tc>
                <a:tc>
                  <a:txBody>
                    <a:bodyPr/>
                    <a:lstStyle/>
                    <a:p>
                      <a:r>
                        <a:rPr lang="en-US" sz="2000" dirty="0"/>
                        <a:t>Napa Valley</a:t>
                      </a:r>
                    </a:p>
                  </a:txBody>
                  <a:tcPr/>
                </a:tc>
                <a:extLst>
                  <a:ext uri="{0D108BD9-81ED-4DB2-BD59-A6C34878D82A}">
                    <a16:rowId xmlns:a16="http://schemas.microsoft.com/office/drawing/2014/main" val="4015502227"/>
                  </a:ext>
                </a:extLst>
              </a:tr>
              <a:tr h="370840">
                <a:tc>
                  <a:txBody>
                    <a:bodyPr/>
                    <a:lstStyle/>
                    <a:p>
                      <a:r>
                        <a:rPr lang="en-US" sz="2000" dirty="0"/>
                        <a:t>Vineyard</a:t>
                      </a:r>
                    </a:p>
                  </a:txBody>
                  <a:tcPr/>
                </a:tc>
                <a:tc>
                  <a:txBody>
                    <a:bodyPr/>
                    <a:lstStyle/>
                    <a:p>
                      <a:r>
                        <a:rPr lang="en-US" sz="2000" dirty="0" err="1"/>
                        <a:t>Dollarhide</a:t>
                      </a:r>
                      <a:r>
                        <a:rPr lang="en-US" sz="2000" dirty="0"/>
                        <a:t> Estate Vineyard</a:t>
                      </a:r>
                    </a:p>
                  </a:txBody>
                  <a:tcPr/>
                </a:tc>
                <a:extLst>
                  <a:ext uri="{0D108BD9-81ED-4DB2-BD59-A6C34878D82A}">
                    <a16:rowId xmlns:a16="http://schemas.microsoft.com/office/drawing/2014/main" val="3467746309"/>
                  </a:ext>
                </a:extLst>
              </a:tr>
              <a:tr h="370840">
                <a:tc>
                  <a:txBody>
                    <a:bodyPr/>
                    <a:lstStyle/>
                    <a:p>
                      <a:r>
                        <a:rPr lang="en-US" sz="2000" dirty="0"/>
                        <a:t>Variety</a:t>
                      </a:r>
                    </a:p>
                  </a:txBody>
                  <a:tcPr/>
                </a:tc>
                <a:tc>
                  <a:txBody>
                    <a:bodyPr/>
                    <a:lstStyle/>
                    <a:p>
                      <a:r>
                        <a:rPr lang="en-US" sz="2000" dirty="0"/>
                        <a:t>100% Sauvignon Blanc</a:t>
                      </a:r>
                    </a:p>
                  </a:txBody>
                  <a:tcPr/>
                </a:tc>
                <a:extLst>
                  <a:ext uri="{0D108BD9-81ED-4DB2-BD59-A6C34878D82A}">
                    <a16:rowId xmlns:a16="http://schemas.microsoft.com/office/drawing/2014/main" val="2048534679"/>
                  </a:ext>
                </a:extLst>
              </a:tr>
              <a:tr h="370840">
                <a:tc>
                  <a:txBody>
                    <a:bodyPr/>
                    <a:lstStyle/>
                    <a:p>
                      <a:r>
                        <a:rPr lang="en-US" sz="2000" dirty="0"/>
                        <a:t>pH</a:t>
                      </a:r>
                    </a:p>
                  </a:txBody>
                  <a:tcPr/>
                </a:tc>
                <a:tc>
                  <a:txBody>
                    <a:bodyPr/>
                    <a:lstStyle/>
                    <a:p>
                      <a:r>
                        <a:rPr lang="en-US" sz="2000" dirty="0"/>
                        <a:t>3.24</a:t>
                      </a:r>
                    </a:p>
                  </a:txBody>
                  <a:tcPr/>
                </a:tc>
                <a:extLst>
                  <a:ext uri="{0D108BD9-81ED-4DB2-BD59-A6C34878D82A}">
                    <a16:rowId xmlns:a16="http://schemas.microsoft.com/office/drawing/2014/main" val="336507150"/>
                  </a:ext>
                </a:extLst>
              </a:tr>
              <a:tr h="370840">
                <a:tc>
                  <a:txBody>
                    <a:bodyPr/>
                    <a:lstStyle/>
                    <a:p>
                      <a:r>
                        <a:rPr lang="en-US" sz="2000" dirty="0"/>
                        <a:t>T.A.</a:t>
                      </a:r>
                    </a:p>
                  </a:txBody>
                  <a:tcPr/>
                </a:tc>
                <a:tc>
                  <a:txBody>
                    <a:bodyPr/>
                    <a:lstStyle/>
                    <a:p>
                      <a:r>
                        <a:rPr lang="en-US" sz="2000" dirty="0"/>
                        <a:t>6.5 g/L</a:t>
                      </a:r>
                    </a:p>
                  </a:txBody>
                  <a:tcPr/>
                </a:tc>
                <a:extLst>
                  <a:ext uri="{0D108BD9-81ED-4DB2-BD59-A6C34878D82A}">
                    <a16:rowId xmlns:a16="http://schemas.microsoft.com/office/drawing/2014/main" val="1577891388"/>
                  </a:ext>
                </a:extLst>
              </a:tr>
              <a:tr h="370840">
                <a:tc>
                  <a:txBody>
                    <a:bodyPr/>
                    <a:lstStyle/>
                    <a:p>
                      <a:r>
                        <a:rPr lang="en-US" sz="2000" dirty="0"/>
                        <a:t>R.S.</a:t>
                      </a:r>
                    </a:p>
                  </a:txBody>
                  <a:tcPr/>
                </a:tc>
                <a:tc>
                  <a:txBody>
                    <a:bodyPr/>
                    <a:lstStyle/>
                    <a:p>
                      <a:r>
                        <a:rPr lang="en-US" sz="2000" dirty="0"/>
                        <a:t>0.2%</a:t>
                      </a:r>
                    </a:p>
                  </a:txBody>
                  <a:tcPr/>
                </a:tc>
                <a:extLst>
                  <a:ext uri="{0D108BD9-81ED-4DB2-BD59-A6C34878D82A}">
                    <a16:rowId xmlns:a16="http://schemas.microsoft.com/office/drawing/2014/main" val="3956802661"/>
                  </a:ext>
                </a:extLst>
              </a:tr>
              <a:tr h="370840">
                <a:tc>
                  <a:txBody>
                    <a:bodyPr/>
                    <a:lstStyle/>
                    <a:p>
                      <a:r>
                        <a:rPr lang="en-US" sz="2000" dirty="0"/>
                        <a:t>ABV</a:t>
                      </a:r>
                    </a:p>
                  </a:txBody>
                  <a:tcPr/>
                </a:tc>
                <a:tc>
                  <a:txBody>
                    <a:bodyPr/>
                    <a:lstStyle/>
                    <a:p>
                      <a:r>
                        <a:rPr lang="en-US" sz="2000" dirty="0"/>
                        <a:t>13.5%</a:t>
                      </a:r>
                    </a:p>
                  </a:txBody>
                  <a:tcPr/>
                </a:tc>
                <a:extLst>
                  <a:ext uri="{0D108BD9-81ED-4DB2-BD59-A6C34878D82A}">
                    <a16:rowId xmlns:a16="http://schemas.microsoft.com/office/drawing/2014/main" val="4122086181"/>
                  </a:ext>
                </a:extLst>
              </a:tr>
              <a:tr h="370840">
                <a:tc>
                  <a:txBody>
                    <a:bodyPr/>
                    <a:lstStyle/>
                    <a:p>
                      <a:r>
                        <a:rPr lang="en-US" sz="2000" dirty="0"/>
                        <a:t>Harvest</a:t>
                      </a:r>
                    </a:p>
                  </a:txBody>
                  <a:tcPr/>
                </a:tc>
                <a:tc>
                  <a:txBody>
                    <a:bodyPr/>
                    <a:lstStyle/>
                    <a:p>
                      <a:r>
                        <a:rPr lang="en-US" sz="2000" dirty="0"/>
                        <a:t>Aug 21-Sep 5, 2017</a:t>
                      </a:r>
                    </a:p>
                  </a:txBody>
                  <a:tcPr/>
                </a:tc>
                <a:extLst>
                  <a:ext uri="{0D108BD9-81ED-4DB2-BD59-A6C34878D82A}">
                    <a16:rowId xmlns:a16="http://schemas.microsoft.com/office/drawing/2014/main" val="2421750020"/>
                  </a:ext>
                </a:extLst>
              </a:tr>
              <a:tr h="370840">
                <a:tc>
                  <a:txBody>
                    <a:bodyPr/>
                    <a:lstStyle/>
                    <a:p>
                      <a:r>
                        <a:rPr lang="en-US" sz="2000" dirty="0" err="1"/>
                        <a:t>Vinification</a:t>
                      </a:r>
                      <a:endParaRPr lang="en-US" sz="2000" dirty="0"/>
                    </a:p>
                  </a:txBody>
                  <a:tcPr/>
                </a:tc>
                <a:tc>
                  <a:txBody>
                    <a:bodyPr/>
                    <a:lstStyle/>
                    <a:p>
                      <a:r>
                        <a:rPr lang="en-US" sz="2000" dirty="0"/>
                        <a:t>Stainless steel</a:t>
                      </a:r>
                    </a:p>
                  </a:txBody>
                  <a:tcPr/>
                </a:tc>
                <a:extLst>
                  <a:ext uri="{0D108BD9-81ED-4DB2-BD59-A6C34878D82A}">
                    <a16:rowId xmlns:a16="http://schemas.microsoft.com/office/drawing/2014/main" val="867315422"/>
                  </a:ext>
                </a:extLst>
              </a:tr>
              <a:tr h="370840">
                <a:tc>
                  <a:txBody>
                    <a:bodyPr/>
                    <a:lstStyle/>
                    <a:p>
                      <a:r>
                        <a:rPr lang="en-US" sz="2000" dirty="0"/>
                        <a:t>Aging</a:t>
                      </a:r>
                    </a:p>
                  </a:txBody>
                  <a:tcPr/>
                </a:tc>
                <a:tc>
                  <a:txBody>
                    <a:bodyPr/>
                    <a:lstStyle/>
                    <a:p>
                      <a:r>
                        <a:rPr lang="en-US" sz="2000" dirty="0"/>
                        <a:t>N/A</a:t>
                      </a:r>
                    </a:p>
                  </a:txBody>
                  <a:tcPr/>
                </a:tc>
                <a:extLst>
                  <a:ext uri="{0D108BD9-81ED-4DB2-BD59-A6C34878D82A}">
                    <a16:rowId xmlns:a16="http://schemas.microsoft.com/office/drawing/2014/main" val="3009485056"/>
                  </a:ext>
                </a:extLst>
              </a:tr>
              <a:tr h="370840">
                <a:tc>
                  <a:txBody>
                    <a:bodyPr/>
                    <a:lstStyle/>
                    <a:p>
                      <a:r>
                        <a:rPr lang="en-US" sz="2000" dirty="0"/>
                        <a:t>Bottling</a:t>
                      </a:r>
                    </a:p>
                  </a:txBody>
                  <a:tcPr/>
                </a:tc>
                <a:tc>
                  <a:txBody>
                    <a:bodyPr/>
                    <a:lstStyle/>
                    <a:p>
                      <a:r>
                        <a:rPr lang="en-US" sz="2000" dirty="0"/>
                        <a:t>Dec 2017</a:t>
                      </a:r>
                    </a:p>
                  </a:txBody>
                  <a:tcPr/>
                </a:tc>
                <a:extLst>
                  <a:ext uri="{0D108BD9-81ED-4DB2-BD59-A6C34878D82A}">
                    <a16:rowId xmlns:a16="http://schemas.microsoft.com/office/drawing/2014/main" val="1889300695"/>
                  </a:ext>
                </a:extLst>
              </a:tr>
            </a:tbl>
          </a:graphicData>
        </a:graphic>
      </p:graphicFrame>
      <p:pic>
        <p:nvPicPr>
          <p:cNvPr id="11" name="Picture 10">
            <a:extLst>
              <a:ext uri="{FF2B5EF4-FFF2-40B4-BE49-F238E27FC236}">
                <a16:creationId xmlns:a16="http://schemas.microsoft.com/office/drawing/2014/main" id="{7A023811-F2EC-44B6-801D-9560879C78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90439" y="0"/>
            <a:ext cx="1853561" cy="6858000"/>
          </a:xfrm>
          <a:prstGeom prst="rect">
            <a:avLst/>
          </a:prstGeom>
        </p:spPr>
      </p:pic>
      <p:pic>
        <p:nvPicPr>
          <p:cNvPr id="15" name="Picture 14">
            <a:extLst>
              <a:ext uri="{FF2B5EF4-FFF2-40B4-BE49-F238E27FC236}">
                <a16:creationId xmlns:a16="http://schemas.microsoft.com/office/drawing/2014/main" id="{2907B51C-30C3-4AE7-8F51-267D7D768B2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85067" y="5699002"/>
            <a:ext cx="1271211" cy="1158998"/>
          </a:xfrm>
          <a:prstGeom prst="rect">
            <a:avLst/>
          </a:prstGeom>
        </p:spPr>
      </p:pic>
      <p:pic>
        <p:nvPicPr>
          <p:cNvPr id="3" name="Picture 2">
            <a:extLst>
              <a:ext uri="{FF2B5EF4-FFF2-40B4-BE49-F238E27FC236}">
                <a16:creationId xmlns:a16="http://schemas.microsoft.com/office/drawing/2014/main" id="{DCD0F3D4-C8A3-4248-A784-68B7F8F26CC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9583378">
            <a:off x="7782066" y="5531219"/>
            <a:ext cx="906725" cy="551591"/>
          </a:xfrm>
          <a:prstGeom prst="rect">
            <a:avLst/>
          </a:prstGeom>
        </p:spPr>
      </p:pic>
      <p:sp>
        <p:nvSpPr>
          <p:cNvPr id="5" name="TextBox 4">
            <a:extLst>
              <a:ext uri="{FF2B5EF4-FFF2-40B4-BE49-F238E27FC236}">
                <a16:creationId xmlns:a16="http://schemas.microsoft.com/office/drawing/2014/main" id="{36B8458A-A22C-4214-81D0-50F20A70AD57}"/>
              </a:ext>
            </a:extLst>
          </p:cNvPr>
          <p:cNvSpPr txBox="1"/>
          <p:nvPr/>
        </p:nvSpPr>
        <p:spPr>
          <a:xfrm rot="20383378">
            <a:off x="7985749" y="5622349"/>
            <a:ext cx="574196" cy="400110"/>
          </a:xfrm>
          <a:prstGeom prst="rect">
            <a:avLst/>
          </a:prstGeom>
          <a:noFill/>
        </p:spPr>
        <p:txBody>
          <a:bodyPr wrap="none" rtlCol="0">
            <a:spAutoFit/>
          </a:bodyPr>
          <a:lstStyle/>
          <a:p>
            <a:r>
              <a:rPr lang="en-US" sz="2000" b="1" dirty="0"/>
              <a:t>$18</a:t>
            </a:r>
          </a:p>
        </p:txBody>
      </p:sp>
    </p:spTree>
    <p:extLst>
      <p:ext uri="{BB962C8B-B14F-4D97-AF65-F5344CB8AC3E}">
        <p14:creationId xmlns:p14="http://schemas.microsoft.com/office/powerpoint/2010/main" val="3757394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FE899-B846-4DAF-BC25-02424AD25B04}"/>
              </a:ext>
            </a:extLst>
          </p:cNvPr>
          <p:cNvSpPr>
            <a:spLocks noGrp="1"/>
          </p:cNvSpPr>
          <p:nvPr>
            <p:ph type="title"/>
          </p:nvPr>
        </p:nvSpPr>
        <p:spPr>
          <a:xfrm>
            <a:off x="1889924" y="0"/>
            <a:ext cx="6625426" cy="1320801"/>
          </a:xfrm>
        </p:spPr>
        <p:txBody>
          <a:bodyPr/>
          <a:lstStyle/>
          <a:p>
            <a:r>
              <a:rPr lang="en-US" b="1" dirty="0"/>
              <a:t>Great wines start from the ground up</a:t>
            </a:r>
          </a:p>
        </p:txBody>
      </p:sp>
      <p:pic>
        <p:nvPicPr>
          <p:cNvPr id="7" name="Picture 6">
            <a:extLst>
              <a:ext uri="{FF2B5EF4-FFF2-40B4-BE49-F238E27FC236}">
                <a16:creationId xmlns:a16="http://schemas.microsoft.com/office/drawing/2014/main" id="{8502751F-A108-450D-A1EC-B3776B6F364A}"/>
              </a:ext>
            </a:extLst>
          </p:cNvPr>
          <p:cNvPicPr>
            <a:picLocks noChangeAspect="1"/>
          </p:cNvPicPr>
          <p:nvPr/>
        </p:nvPicPr>
        <p:blipFill rotWithShape="1">
          <a:blip r:embed="rId3">
            <a:extLst>
              <a:ext uri="{28A0092B-C50C-407E-A947-70E740481C1C}">
                <a14:useLocalDpi xmlns:a14="http://schemas.microsoft.com/office/drawing/2010/main"/>
              </a:ext>
            </a:extLst>
          </a:blip>
          <a:srcRect l="15978" t="3090" r="10200" b="7422"/>
          <a:stretch/>
        </p:blipFill>
        <p:spPr>
          <a:xfrm>
            <a:off x="5658762" y="1605280"/>
            <a:ext cx="3485237" cy="5252720"/>
          </a:xfrm>
          <a:prstGeom prst="rect">
            <a:avLst/>
          </a:prstGeom>
        </p:spPr>
      </p:pic>
      <p:sp>
        <p:nvSpPr>
          <p:cNvPr id="8" name="TextBox 7">
            <a:extLst>
              <a:ext uri="{FF2B5EF4-FFF2-40B4-BE49-F238E27FC236}">
                <a16:creationId xmlns:a16="http://schemas.microsoft.com/office/drawing/2014/main" id="{0765BE67-AE76-4A9B-A716-36F927447583}"/>
              </a:ext>
            </a:extLst>
          </p:cNvPr>
          <p:cNvSpPr txBox="1"/>
          <p:nvPr/>
        </p:nvSpPr>
        <p:spPr>
          <a:xfrm>
            <a:off x="386081" y="1625600"/>
            <a:ext cx="4978400"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33 Soil Series (map to right)</a:t>
            </a:r>
          </a:p>
          <a:p>
            <a:pPr marL="285750" indent="-285750">
              <a:buFont typeface="Arial" panose="020B0604020202020204" pitchFamily="34" charset="0"/>
              <a:buChar char="•"/>
            </a:pPr>
            <a:r>
              <a:rPr lang="en-US" sz="2800" dirty="0"/>
              <a:t>More than 100 soil variations</a:t>
            </a:r>
          </a:p>
          <a:p>
            <a:pPr marL="285750" indent="-285750">
              <a:buFont typeface="Arial" panose="020B0604020202020204" pitchFamily="34" charset="0"/>
              <a:buChar char="•"/>
            </a:pPr>
            <a:r>
              <a:rPr lang="en-US" sz="2800" dirty="0"/>
              <a:t>Soil structure &amp; composition affect the grapes character</a:t>
            </a:r>
          </a:p>
        </p:txBody>
      </p:sp>
      <p:pic>
        <p:nvPicPr>
          <p:cNvPr id="5" name="Picture 4">
            <a:extLst>
              <a:ext uri="{FF2B5EF4-FFF2-40B4-BE49-F238E27FC236}">
                <a16:creationId xmlns:a16="http://schemas.microsoft.com/office/drawing/2014/main" id="{5A60504E-A068-41DF-927A-2BABB3F2E2EF}"/>
              </a:ext>
            </a:extLst>
          </p:cNvPr>
          <p:cNvPicPr>
            <a:picLocks noChangeAspect="1"/>
          </p:cNvPicPr>
          <p:nvPr/>
        </p:nvPicPr>
        <p:blipFill rotWithShape="1">
          <a:blip r:embed="rId4">
            <a:extLst>
              <a:ext uri="{28A0092B-C50C-407E-A947-70E740481C1C}">
                <a14:useLocalDpi xmlns:a14="http://schemas.microsoft.com/office/drawing/2010/main"/>
              </a:ext>
            </a:extLst>
          </a:blip>
          <a:srcRect t="6394" b="4585"/>
          <a:stretch/>
        </p:blipFill>
        <p:spPr>
          <a:xfrm>
            <a:off x="5431" y="3441482"/>
            <a:ext cx="5756694" cy="3416517"/>
          </a:xfrm>
          <a:prstGeom prst="rect">
            <a:avLst/>
          </a:prstGeom>
        </p:spPr>
      </p:pic>
    </p:spTree>
    <p:extLst>
      <p:ext uri="{BB962C8B-B14F-4D97-AF65-F5344CB8AC3E}">
        <p14:creationId xmlns:p14="http://schemas.microsoft.com/office/powerpoint/2010/main" val="3477261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901E13B-F8DE-4757-9E92-ED17F06657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55343" y="3924300"/>
            <a:ext cx="3431144" cy="2286000"/>
          </a:xfrm>
          <a:prstGeom prst="rect">
            <a:avLst/>
          </a:prstGeom>
        </p:spPr>
      </p:pic>
      <p:pic>
        <p:nvPicPr>
          <p:cNvPr id="11" name="Picture 10">
            <a:extLst>
              <a:ext uri="{FF2B5EF4-FFF2-40B4-BE49-F238E27FC236}">
                <a16:creationId xmlns:a16="http://schemas.microsoft.com/office/drawing/2014/main" id="{1B3F728D-238C-442D-BE36-1B31A6D7D5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31476" y="1804416"/>
            <a:ext cx="3181815" cy="2119884"/>
          </a:xfrm>
          <a:prstGeom prst="rect">
            <a:avLst/>
          </a:prstGeom>
        </p:spPr>
      </p:pic>
      <p:sp>
        <p:nvSpPr>
          <p:cNvPr id="4" name="Title 3">
            <a:extLst>
              <a:ext uri="{FF2B5EF4-FFF2-40B4-BE49-F238E27FC236}">
                <a16:creationId xmlns:a16="http://schemas.microsoft.com/office/drawing/2014/main" id="{20905DAD-0472-487A-BC8A-084890D9D193}"/>
              </a:ext>
            </a:extLst>
          </p:cNvPr>
          <p:cNvSpPr>
            <a:spLocks noGrp="1"/>
          </p:cNvSpPr>
          <p:nvPr>
            <p:ph type="title"/>
          </p:nvPr>
        </p:nvSpPr>
        <p:spPr/>
        <p:txBody>
          <a:bodyPr/>
          <a:lstStyle/>
          <a:p>
            <a:r>
              <a:rPr lang="en-US" dirty="0"/>
              <a:t>Robert Mondavi Winery</a:t>
            </a:r>
            <a:br>
              <a:rPr lang="en-US" dirty="0"/>
            </a:br>
            <a:r>
              <a:rPr lang="en-US" dirty="0"/>
              <a:t>2016 </a:t>
            </a:r>
            <a:r>
              <a:rPr lang="en-US" dirty="0" err="1"/>
              <a:t>Fumé</a:t>
            </a:r>
            <a:r>
              <a:rPr lang="en-US" dirty="0"/>
              <a:t> Blanc</a:t>
            </a:r>
          </a:p>
        </p:txBody>
      </p:sp>
      <p:graphicFrame>
        <p:nvGraphicFramePr>
          <p:cNvPr id="7" name="Content Placeholder 6">
            <a:extLst>
              <a:ext uri="{FF2B5EF4-FFF2-40B4-BE49-F238E27FC236}">
                <a16:creationId xmlns:a16="http://schemas.microsoft.com/office/drawing/2014/main" id="{10088C9F-B9D3-4F4C-AF09-CEDD227E98ED}"/>
              </a:ext>
            </a:extLst>
          </p:cNvPr>
          <p:cNvGraphicFramePr>
            <a:graphicFrameLocks noGrp="1"/>
          </p:cNvGraphicFramePr>
          <p:nvPr>
            <p:ph sz="half" idx="1"/>
            <p:extLst>
              <p:ext uri="{D42A27DB-BD31-4B8C-83A1-F6EECF244321}">
                <p14:modId xmlns:p14="http://schemas.microsoft.com/office/powerpoint/2010/main" val="1341850690"/>
              </p:ext>
            </p:extLst>
          </p:nvPr>
        </p:nvGraphicFramePr>
        <p:xfrm>
          <a:off x="350520" y="1576389"/>
          <a:ext cx="4278630" cy="5273040"/>
        </p:xfrm>
        <a:graphic>
          <a:graphicData uri="http://schemas.openxmlformats.org/drawingml/2006/table">
            <a:tbl>
              <a:tblPr bandRow="1">
                <a:tableStyleId>{BC89EF96-8CEA-46FF-86C4-4CE0E7609802}</a:tableStyleId>
              </a:tblPr>
              <a:tblGrid>
                <a:gridCol w="1459230">
                  <a:extLst>
                    <a:ext uri="{9D8B030D-6E8A-4147-A177-3AD203B41FA5}">
                      <a16:colId xmlns:a16="http://schemas.microsoft.com/office/drawing/2014/main" val="2123714627"/>
                    </a:ext>
                  </a:extLst>
                </a:gridCol>
                <a:gridCol w="2819400">
                  <a:extLst>
                    <a:ext uri="{9D8B030D-6E8A-4147-A177-3AD203B41FA5}">
                      <a16:colId xmlns:a16="http://schemas.microsoft.com/office/drawing/2014/main" val="3645810030"/>
                    </a:ext>
                  </a:extLst>
                </a:gridCol>
              </a:tblGrid>
              <a:tr h="370840">
                <a:tc>
                  <a:txBody>
                    <a:bodyPr/>
                    <a:lstStyle/>
                    <a:p>
                      <a:r>
                        <a:rPr lang="en-US" sz="2000" dirty="0"/>
                        <a:t>Appellation</a:t>
                      </a:r>
                    </a:p>
                  </a:txBody>
                  <a:tcPr/>
                </a:tc>
                <a:tc>
                  <a:txBody>
                    <a:bodyPr/>
                    <a:lstStyle/>
                    <a:p>
                      <a:r>
                        <a:rPr lang="en-US" sz="2000" dirty="0"/>
                        <a:t>Napa Valley</a:t>
                      </a:r>
                    </a:p>
                  </a:txBody>
                  <a:tcPr/>
                </a:tc>
                <a:extLst>
                  <a:ext uri="{0D108BD9-81ED-4DB2-BD59-A6C34878D82A}">
                    <a16:rowId xmlns:a16="http://schemas.microsoft.com/office/drawing/2014/main" val="4015502227"/>
                  </a:ext>
                </a:extLst>
              </a:tr>
              <a:tr h="370840">
                <a:tc>
                  <a:txBody>
                    <a:bodyPr/>
                    <a:lstStyle/>
                    <a:p>
                      <a:r>
                        <a:rPr lang="en-US" sz="2000" dirty="0"/>
                        <a:t>Vineyard</a:t>
                      </a:r>
                    </a:p>
                  </a:txBody>
                  <a:tcPr/>
                </a:tc>
                <a:tc>
                  <a:txBody>
                    <a:bodyPr/>
                    <a:lstStyle/>
                    <a:p>
                      <a:r>
                        <a:rPr lang="en-US" sz="2000" dirty="0"/>
                        <a:t>59% Wappo Hill Vineyard</a:t>
                      </a:r>
                    </a:p>
                    <a:p>
                      <a:r>
                        <a:rPr lang="en-US" sz="2000" dirty="0"/>
                        <a:t>39% To </a:t>
                      </a:r>
                      <a:r>
                        <a:rPr lang="en-US" sz="2000" dirty="0" err="1"/>
                        <a:t>Kalon</a:t>
                      </a:r>
                      <a:r>
                        <a:rPr lang="en-US" sz="2000" dirty="0"/>
                        <a:t> Vineyard</a:t>
                      </a:r>
                    </a:p>
                    <a:p>
                      <a:r>
                        <a:rPr lang="en-US" sz="2000" dirty="0"/>
                        <a:t>2% Oakville District</a:t>
                      </a:r>
                    </a:p>
                  </a:txBody>
                  <a:tcPr/>
                </a:tc>
                <a:extLst>
                  <a:ext uri="{0D108BD9-81ED-4DB2-BD59-A6C34878D82A}">
                    <a16:rowId xmlns:a16="http://schemas.microsoft.com/office/drawing/2014/main" val="3467746309"/>
                  </a:ext>
                </a:extLst>
              </a:tr>
              <a:tr h="370840">
                <a:tc>
                  <a:txBody>
                    <a:bodyPr/>
                    <a:lstStyle/>
                    <a:p>
                      <a:r>
                        <a:rPr lang="en-US" sz="2000" dirty="0"/>
                        <a:t>Variety</a:t>
                      </a:r>
                    </a:p>
                  </a:txBody>
                  <a:tcPr/>
                </a:tc>
                <a:tc>
                  <a:txBody>
                    <a:bodyPr/>
                    <a:lstStyle/>
                    <a:p>
                      <a:r>
                        <a:rPr lang="en-US" sz="2000" dirty="0"/>
                        <a:t>92% Sauvignon blanc</a:t>
                      </a:r>
                    </a:p>
                    <a:p>
                      <a:r>
                        <a:rPr lang="en-US" sz="2000" dirty="0"/>
                        <a:t>8% Semillon</a:t>
                      </a:r>
                    </a:p>
                  </a:txBody>
                  <a:tcPr/>
                </a:tc>
                <a:extLst>
                  <a:ext uri="{0D108BD9-81ED-4DB2-BD59-A6C34878D82A}">
                    <a16:rowId xmlns:a16="http://schemas.microsoft.com/office/drawing/2014/main" val="2048534679"/>
                  </a:ext>
                </a:extLst>
              </a:tr>
              <a:tr h="370840">
                <a:tc>
                  <a:txBody>
                    <a:bodyPr/>
                    <a:lstStyle/>
                    <a:p>
                      <a:r>
                        <a:rPr lang="en-US" sz="2000" dirty="0"/>
                        <a:t>pH</a:t>
                      </a:r>
                    </a:p>
                  </a:txBody>
                  <a:tcPr/>
                </a:tc>
                <a:tc>
                  <a:txBody>
                    <a:bodyPr/>
                    <a:lstStyle/>
                    <a:p>
                      <a:r>
                        <a:rPr lang="en-US" sz="2000" dirty="0"/>
                        <a:t>3.14</a:t>
                      </a:r>
                    </a:p>
                  </a:txBody>
                  <a:tcPr/>
                </a:tc>
                <a:extLst>
                  <a:ext uri="{0D108BD9-81ED-4DB2-BD59-A6C34878D82A}">
                    <a16:rowId xmlns:a16="http://schemas.microsoft.com/office/drawing/2014/main" val="336507150"/>
                  </a:ext>
                </a:extLst>
              </a:tr>
              <a:tr h="370840">
                <a:tc>
                  <a:txBody>
                    <a:bodyPr/>
                    <a:lstStyle/>
                    <a:p>
                      <a:r>
                        <a:rPr lang="en-US" sz="2000" dirty="0"/>
                        <a:t>T.A.</a:t>
                      </a:r>
                    </a:p>
                  </a:txBody>
                  <a:tcPr/>
                </a:tc>
                <a:tc>
                  <a:txBody>
                    <a:bodyPr/>
                    <a:lstStyle/>
                    <a:p>
                      <a:r>
                        <a:rPr lang="en-US" sz="2000" dirty="0"/>
                        <a:t>6.5 g/L</a:t>
                      </a:r>
                    </a:p>
                  </a:txBody>
                  <a:tcPr/>
                </a:tc>
                <a:extLst>
                  <a:ext uri="{0D108BD9-81ED-4DB2-BD59-A6C34878D82A}">
                    <a16:rowId xmlns:a16="http://schemas.microsoft.com/office/drawing/2014/main" val="1577891388"/>
                  </a:ext>
                </a:extLst>
              </a:tr>
              <a:tr h="370840">
                <a:tc>
                  <a:txBody>
                    <a:bodyPr/>
                    <a:lstStyle/>
                    <a:p>
                      <a:r>
                        <a:rPr lang="en-US" sz="2000" dirty="0"/>
                        <a:t>R.S.</a:t>
                      </a:r>
                    </a:p>
                  </a:txBody>
                  <a:tcPr/>
                </a:tc>
                <a:tc>
                  <a:txBody>
                    <a:bodyPr/>
                    <a:lstStyle/>
                    <a:p>
                      <a:r>
                        <a:rPr lang="en-US" sz="2000" dirty="0"/>
                        <a:t>0.04%</a:t>
                      </a:r>
                    </a:p>
                  </a:txBody>
                  <a:tcPr/>
                </a:tc>
                <a:extLst>
                  <a:ext uri="{0D108BD9-81ED-4DB2-BD59-A6C34878D82A}">
                    <a16:rowId xmlns:a16="http://schemas.microsoft.com/office/drawing/2014/main" val="3956802661"/>
                  </a:ext>
                </a:extLst>
              </a:tr>
              <a:tr h="370840">
                <a:tc>
                  <a:txBody>
                    <a:bodyPr/>
                    <a:lstStyle/>
                    <a:p>
                      <a:r>
                        <a:rPr lang="en-US" sz="2000" dirty="0"/>
                        <a:t>ABV</a:t>
                      </a:r>
                    </a:p>
                  </a:txBody>
                  <a:tcPr/>
                </a:tc>
                <a:tc>
                  <a:txBody>
                    <a:bodyPr/>
                    <a:lstStyle/>
                    <a:p>
                      <a:r>
                        <a:rPr lang="en-US" sz="2000" dirty="0"/>
                        <a:t>14.5%</a:t>
                      </a:r>
                    </a:p>
                  </a:txBody>
                  <a:tcPr/>
                </a:tc>
                <a:extLst>
                  <a:ext uri="{0D108BD9-81ED-4DB2-BD59-A6C34878D82A}">
                    <a16:rowId xmlns:a16="http://schemas.microsoft.com/office/drawing/2014/main" val="4122086181"/>
                  </a:ext>
                </a:extLst>
              </a:tr>
              <a:tr h="370840">
                <a:tc>
                  <a:txBody>
                    <a:bodyPr/>
                    <a:lstStyle/>
                    <a:p>
                      <a:r>
                        <a:rPr lang="en-US" sz="2000" dirty="0"/>
                        <a:t>Harvest</a:t>
                      </a:r>
                    </a:p>
                  </a:txBody>
                  <a:tcPr/>
                </a:tc>
                <a:tc>
                  <a:txBody>
                    <a:bodyPr/>
                    <a:lstStyle/>
                    <a:p>
                      <a:r>
                        <a:rPr lang="en-US" sz="2000" dirty="0"/>
                        <a:t>Aug 3-Sep 22, 2016</a:t>
                      </a:r>
                    </a:p>
                  </a:txBody>
                  <a:tcPr/>
                </a:tc>
                <a:extLst>
                  <a:ext uri="{0D108BD9-81ED-4DB2-BD59-A6C34878D82A}">
                    <a16:rowId xmlns:a16="http://schemas.microsoft.com/office/drawing/2014/main" val="2421750020"/>
                  </a:ext>
                </a:extLst>
              </a:tr>
              <a:tr h="370840">
                <a:tc>
                  <a:txBody>
                    <a:bodyPr/>
                    <a:lstStyle/>
                    <a:p>
                      <a:r>
                        <a:rPr lang="en-US" sz="2000" dirty="0" err="1"/>
                        <a:t>Vinification</a:t>
                      </a:r>
                      <a:endParaRPr lang="en-US" sz="2000" dirty="0"/>
                    </a:p>
                  </a:txBody>
                  <a:tcPr/>
                </a:tc>
                <a:tc>
                  <a:txBody>
                    <a:bodyPr/>
                    <a:lstStyle/>
                    <a:p>
                      <a:r>
                        <a:rPr lang="en-US" sz="2000" dirty="0"/>
                        <a:t>2% new French oak</a:t>
                      </a:r>
                    </a:p>
                  </a:txBody>
                  <a:tcPr/>
                </a:tc>
                <a:extLst>
                  <a:ext uri="{0D108BD9-81ED-4DB2-BD59-A6C34878D82A}">
                    <a16:rowId xmlns:a16="http://schemas.microsoft.com/office/drawing/2014/main" val="867315422"/>
                  </a:ext>
                </a:extLst>
              </a:tr>
              <a:tr h="370840">
                <a:tc>
                  <a:txBody>
                    <a:bodyPr/>
                    <a:lstStyle/>
                    <a:p>
                      <a:r>
                        <a:rPr lang="en-US" sz="2000" dirty="0"/>
                        <a:t>Aging</a:t>
                      </a:r>
                    </a:p>
                  </a:txBody>
                  <a:tcPr/>
                </a:tc>
                <a:tc>
                  <a:txBody>
                    <a:bodyPr/>
                    <a:lstStyle/>
                    <a:p>
                      <a:r>
                        <a:rPr lang="en-US" sz="2000" dirty="0"/>
                        <a:t>6 month </a:t>
                      </a:r>
                      <a:r>
                        <a:rPr lang="en-US" sz="2000" dirty="0" err="1"/>
                        <a:t>sûr</a:t>
                      </a:r>
                      <a:r>
                        <a:rPr lang="en-US" sz="2000" dirty="0"/>
                        <a:t> lie</a:t>
                      </a:r>
                    </a:p>
                  </a:txBody>
                  <a:tcPr/>
                </a:tc>
                <a:extLst>
                  <a:ext uri="{0D108BD9-81ED-4DB2-BD59-A6C34878D82A}">
                    <a16:rowId xmlns:a16="http://schemas.microsoft.com/office/drawing/2014/main" val="3009485056"/>
                  </a:ext>
                </a:extLst>
              </a:tr>
              <a:tr h="370840">
                <a:tc>
                  <a:txBody>
                    <a:bodyPr/>
                    <a:lstStyle/>
                    <a:p>
                      <a:r>
                        <a:rPr lang="en-US" sz="2000" dirty="0"/>
                        <a:t>Bottling</a:t>
                      </a:r>
                    </a:p>
                  </a:txBody>
                  <a:tcPr/>
                </a:tc>
                <a:tc>
                  <a:txBody>
                    <a:bodyPr/>
                    <a:lstStyle/>
                    <a:p>
                      <a:r>
                        <a:rPr lang="en-US" sz="2000" dirty="0"/>
                        <a:t>April 2017</a:t>
                      </a:r>
                    </a:p>
                  </a:txBody>
                  <a:tcPr/>
                </a:tc>
                <a:extLst>
                  <a:ext uri="{0D108BD9-81ED-4DB2-BD59-A6C34878D82A}">
                    <a16:rowId xmlns:a16="http://schemas.microsoft.com/office/drawing/2014/main" val="1889300695"/>
                  </a:ext>
                </a:extLst>
              </a:tr>
            </a:tbl>
          </a:graphicData>
        </a:graphic>
      </p:graphicFrame>
      <p:pic>
        <p:nvPicPr>
          <p:cNvPr id="3" name="Picture 2">
            <a:extLst>
              <a:ext uri="{FF2B5EF4-FFF2-40B4-BE49-F238E27FC236}">
                <a16:creationId xmlns:a16="http://schemas.microsoft.com/office/drawing/2014/main" id="{9822BFC2-8296-48A0-BD4B-B3C84A67287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29150" y="5981700"/>
            <a:ext cx="1533525" cy="876300"/>
          </a:xfrm>
          <a:prstGeom prst="rect">
            <a:avLst/>
          </a:prstGeom>
        </p:spPr>
      </p:pic>
      <p:pic>
        <p:nvPicPr>
          <p:cNvPr id="6" name="Picture 5">
            <a:extLst>
              <a:ext uri="{FF2B5EF4-FFF2-40B4-BE49-F238E27FC236}">
                <a16:creationId xmlns:a16="http://schemas.microsoft.com/office/drawing/2014/main" id="{38BD261B-546D-4236-8C8B-73A1B9E4B7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55531" y="5981698"/>
            <a:ext cx="876301" cy="876301"/>
          </a:xfrm>
          <a:prstGeom prst="rect">
            <a:avLst/>
          </a:prstGeom>
        </p:spPr>
      </p:pic>
      <p:pic>
        <p:nvPicPr>
          <p:cNvPr id="9" name="Picture 8">
            <a:extLst>
              <a:ext uri="{FF2B5EF4-FFF2-40B4-BE49-F238E27FC236}">
                <a16:creationId xmlns:a16="http://schemas.microsoft.com/office/drawing/2014/main" id="{29E7AB32-FF8F-4EE7-8BD0-7063523BF156}"/>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119937" y="365126"/>
            <a:ext cx="2409825" cy="6756519"/>
          </a:xfrm>
          <a:prstGeom prst="rect">
            <a:avLst/>
          </a:prstGeom>
        </p:spPr>
      </p:pic>
      <p:pic>
        <p:nvPicPr>
          <p:cNvPr id="10" name="Picture 9">
            <a:extLst>
              <a:ext uri="{FF2B5EF4-FFF2-40B4-BE49-F238E27FC236}">
                <a16:creationId xmlns:a16="http://schemas.microsoft.com/office/drawing/2014/main" id="{AD4AAF7D-BCAB-476C-B956-2D8DCCF54FF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9583378">
            <a:off x="7782066" y="5531219"/>
            <a:ext cx="906725" cy="551591"/>
          </a:xfrm>
          <a:prstGeom prst="rect">
            <a:avLst/>
          </a:prstGeom>
        </p:spPr>
      </p:pic>
      <p:sp>
        <p:nvSpPr>
          <p:cNvPr id="12" name="TextBox 11">
            <a:extLst>
              <a:ext uri="{FF2B5EF4-FFF2-40B4-BE49-F238E27FC236}">
                <a16:creationId xmlns:a16="http://schemas.microsoft.com/office/drawing/2014/main" id="{4765F313-988B-47B0-871A-D7A87F7FF099}"/>
              </a:ext>
            </a:extLst>
          </p:cNvPr>
          <p:cNvSpPr txBox="1"/>
          <p:nvPr/>
        </p:nvSpPr>
        <p:spPr>
          <a:xfrm rot="20383378">
            <a:off x="7985749" y="5622349"/>
            <a:ext cx="574196" cy="400110"/>
          </a:xfrm>
          <a:prstGeom prst="rect">
            <a:avLst/>
          </a:prstGeom>
          <a:noFill/>
        </p:spPr>
        <p:txBody>
          <a:bodyPr wrap="none" rtlCol="0">
            <a:spAutoFit/>
          </a:bodyPr>
          <a:lstStyle/>
          <a:p>
            <a:r>
              <a:rPr lang="en-US" sz="2000" b="1" dirty="0"/>
              <a:t>$24</a:t>
            </a:r>
          </a:p>
        </p:txBody>
      </p:sp>
    </p:spTree>
    <p:extLst>
      <p:ext uri="{BB962C8B-B14F-4D97-AF65-F5344CB8AC3E}">
        <p14:creationId xmlns:p14="http://schemas.microsoft.com/office/powerpoint/2010/main" val="1251315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1F4B3F-ABC7-4545-B677-F6BC9C96DE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4019154"/>
            <a:ext cx="3107598" cy="2862261"/>
          </a:xfrm>
          <a:prstGeom prst="rect">
            <a:avLst/>
          </a:prstGeom>
        </p:spPr>
      </p:pic>
      <p:sp>
        <p:nvSpPr>
          <p:cNvPr id="4" name="Title 3">
            <a:extLst>
              <a:ext uri="{FF2B5EF4-FFF2-40B4-BE49-F238E27FC236}">
                <a16:creationId xmlns:a16="http://schemas.microsoft.com/office/drawing/2014/main" id="{20905DAD-0472-487A-BC8A-084890D9D193}"/>
              </a:ext>
            </a:extLst>
          </p:cNvPr>
          <p:cNvSpPr>
            <a:spLocks noGrp="1"/>
          </p:cNvSpPr>
          <p:nvPr>
            <p:ph type="title"/>
          </p:nvPr>
        </p:nvSpPr>
        <p:spPr/>
        <p:txBody>
          <a:bodyPr/>
          <a:lstStyle/>
          <a:p>
            <a:r>
              <a:rPr lang="en-US" dirty="0"/>
              <a:t>Stags’ Leap Winery</a:t>
            </a:r>
            <a:br>
              <a:rPr lang="en-US" dirty="0"/>
            </a:br>
            <a:r>
              <a:rPr lang="en-US" dirty="0"/>
              <a:t>2017 Viognier</a:t>
            </a:r>
          </a:p>
        </p:txBody>
      </p:sp>
      <p:graphicFrame>
        <p:nvGraphicFramePr>
          <p:cNvPr id="7" name="Content Placeholder 6">
            <a:extLst>
              <a:ext uri="{FF2B5EF4-FFF2-40B4-BE49-F238E27FC236}">
                <a16:creationId xmlns:a16="http://schemas.microsoft.com/office/drawing/2014/main" id="{10088C9F-B9D3-4F4C-AF09-CEDD227E98ED}"/>
              </a:ext>
            </a:extLst>
          </p:cNvPr>
          <p:cNvGraphicFramePr>
            <a:graphicFrameLocks noGrp="1"/>
          </p:cNvGraphicFramePr>
          <p:nvPr>
            <p:ph sz="half" idx="1"/>
            <p:extLst>
              <p:ext uri="{D42A27DB-BD31-4B8C-83A1-F6EECF244321}">
                <p14:modId xmlns:p14="http://schemas.microsoft.com/office/powerpoint/2010/main" val="1419883974"/>
              </p:ext>
            </p:extLst>
          </p:nvPr>
        </p:nvGraphicFramePr>
        <p:xfrm>
          <a:off x="293370" y="1825625"/>
          <a:ext cx="4278630" cy="3383280"/>
        </p:xfrm>
        <a:graphic>
          <a:graphicData uri="http://schemas.openxmlformats.org/drawingml/2006/table">
            <a:tbl>
              <a:tblPr bandRow="1">
                <a:tableStyleId>{BC89EF96-8CEA-46FF-86C4-4CE0E7609802}</a:tableStyleId>
              </a:tblPr>
              <a:tblGrid>
                <a:gridCol w="1459230">
                  <a:extLst>
                    <a:ext uri="{9D8B030D-6E8A-4147-A177-3AD203B41FA5}">
                      <a16:colId xmlns:a16="http://schemas.microsoft.com/office/drawing/2014/main" val="2123714627"/>
                    </a:ext>
                  </a:extLst>
                </a:gridCol>
                <a:gridCol w="2819400">
                  <a:extLst>
                    <a:ext uri="{9D8B030D-6E8A-4147-A177-3AD203B41FA5}">
                      <a16:colId xmlns:a16="http://schemas.microsoft.com/office/drawing/2014/main" val="3645810030"/>
                    </a:ext>
                  </a:extLst>
                </a:gridCol>
              </a:tblGrid>
              <a:tr h="370840">
                <a:tc>
                  <a:txBody>
                    <a:bodyPr/>
                    <a:lstStyle/>
                    <a:p>
                      <a:r>
                        <a:rPr lang="en-US" sz="2000" dirty="0"/>
                        <a:t>Appellation</a:t>
                      </a:r>
                    </a:p>
                  </a:txBody>
                  <a:tcPr/>
                </a:tc>
                <a:tc>
                  <a:txBody>
                    <a:bodyPr/>
                    <a:lstStyle/>
                    <a:p>
                      <a:r>
                        <a:rPr lang="en-US" sz="2000" dirty="0"/>
                        <a:t>Napa Valley</a:t>
                      </a:r>
                    </a:p>
                  </a:txBody>
                  <a:tcPr/>
                </a:tc>
                <a:extLst>
                  <a:ext uri="{0D108BD9-81ED-4DB2-BD59-A6C34878D82A}">
                    <a16:rowId xmlns:a16="http://schemas.microsoft.com/office/drawing/2014/main" val="4015502227"/>
                  </a:ext>
                </a:extLst>
              </a:tr>
              <a:tr h="370840">
                <a:tc>
                  <a:txBody>
                    <a:bodyPr/>
                    <a:lstStyle/>
                    <a:p>
                      <a:r>
                        <a:rPr lang="en-US" sz="2000" dirty="0"/>
                        <a:t>Vineyard</a:t>
                      </a:r>
                    </a:p>
                  </a:txBody>
                  <a:tcPr/>
                </a:tc>
                <a:tc>
                  <a:txBody>
                    <a:bodyPr/>
                    <a:lstStyle/>
                    <a:p>
                      <a:r>
                        <a:rPr lang="en-US" sz="2000" dirty="0"/>
                        <a:t>3 vineyards in Oak Knoll &amp; Carneros AVAs</a:t>
                      </a:r>
                    </a:p>
                  </a:txBody>
                  <a:tcPr/>
                </a:tc>
                <a:extLst>
                  <a:ext uri="{0D108BD9-81ED-4DB2-BD59-A6C34878D82A}">
                    <a16:rowId xmlns:a16="http://schemas.microsoft.com/office/drawing/2014/main" val="3467746309"/>
                  </a:ext>
                </a:extLst>
              </a:tr>
              <a:tr h="370840">
                <a:tc>
                  <a:txBody>
                    <a:bodyPr/>
                    <a:lstStyle/>
                    <a:p>
                      <a:r>
                        <a:rPr lang="en-US" sz="2000" dirty="0"/>
                        <a:t>Variety</a:t>
                      </a:r>
                    </a:p>
                  </a:txBody>
                  <a:tcPr/>
                </a:tc>
                <a:tc>
                  <a:txBody>
                    <a:bodyPr/>
                    <a:lstStyle/>
                    <a:p>
                      <a:r>
                        <a:rPr lang="en-US" sz="2000" dirty="0"/>
                        <a:t>100% Viognier</a:t>
                      </a:r>
                    </a:p>
                  </a:txBody>
                  <a:tcPr/>
                </a:tc>
                <a:extLst>
                  <a:ext uri="{0D108BD9-81ED-4DB2-BD59-A6C34878D82A}">
                    <a16:rowId xmlns:a16="http://schemas.microsoft.com/office/drawing/2014/main" val="2048534679"/>
                  </a:ext>
                </a:extLst>
              </a:tr>
              <a:tr h="370840">
                <a:tc>
                  <a:txBody>
                    <a:bodyPr/>
                    <a:lstStyle/>
                    <a:p>
                      <a:r>
                        <a:rPr lang="en-US" sz="2000" dirty="0"/>
                        <a:t>ABV</a:t>
                      </a:r>
                    </a:p>
                  </a:txBody>
                  <a:tcPr/>
                </a:tc>
                <a:tc>
                  <a:txBody>
                    <a:bodyPr/>
                    <a:lstStyle/>
                    <a:p>
                      <a:r>
                        <a:rPr lang="en-US" sz="2000" dirty="0"/>
                        <a:t>14.3%</a:t>
                      </a:r>
                    </a:p>
                  </a:txBody>
                  <a:tcPr/>
                </a:tc>
                <a:extLst>
                  <a:ext uri="{0D108BD9-81ED-4DB2-BD59-A6C34878D82A}">
                    <a16:rowId xmlns:a16="http://schemas.microsoft.com/office/drawing/2014/main" val="4122086181"/>
                  </a:ext>
                </a:extLst>
              </a:tr>
              <a:tr h="370840">
                <a:tc>
                  <a:txBody>
                    <a:bodyPr/>
                    <a:lstStyle/>
                    <a:p>
                      <a:r>
                        <a:rPr lang="en-US" sz="2000" dirty="0"/>
                        <a:t>Harvest</a:t>
                      </a:r>
                    </a:p>
                  </a:txBody>
                  <a:tcPr/>
                </a:tc>
                <a:tc>
                  <a:txBody>
                    <a:bodyPr/>
                    <a:lstStyle/>
                    <a:p>
                      <a:r>
                        <a:rPr lang="en-US" sz="2000" dirty="0"/>
                        <a:t>Hand harvested</a:t>
                      </a:r>
                    </a:p>
                  </a:txBody>
                  <a:tcPr/>
                </a:tc>
                <a:extLst>
                  <a:ext uri="{0D108BD9-81ED-4DB2-BD59-A6C34878D82A}">
                    <a16:rowId xmlns:a16="http://schemas.microsoft.com/office/drawing/2014/main" val="2421750020"/>
                  </a:ext>
                </a:extLst>
              </a:tr>
              <a:tr h="370840">
                <a:tc>
                  <a:txBody>
                    <a:bodyPr/>
                    <a:lstStyle/>
                    <a:p>
                      <a:r>
                        <a:rPr lang="en-US" sz="2000" dirty="0" err="1"/>
                        <a:t>Vinification</a:t>
                      </a:r>
                      <a:endParaRPr lang="en-US" sz="2000" dirty="0"/>
                    </a:p>
                  </a:txBody>
                  <a:tcPr/>
                </a:tc>
                <a:tc>
                  <a:txBody>
                    <a:bodyPr/>
                    <a:lstStyle/>
                    <a:p>
                      <a:r>
                        <a:rPr lang="en-US" sz="2000" dirty="0"/>
                        <a:t>Whole-cluster pressed; 100% neutral French Oak</a:t>
                      </a:r>
                    </a:p>
                  </a:txBody>
                  <a:tcPr/>
                </a:tc>
                <a:extLst>
                  <a:ext uri="{0D108BD9-81ED-4DB2-BD59-A6C34878D82A}">
                    <a16:rowId xmlns:a16="http://schemas.microsoft.com/office/drawing/2014/main" val="867315422"/>
                  </a:ext>
                </a:extLst>
              </a:tr>
              <a:tr h="370840">
                <a:tc>
                  <a:txBody>
                    <a:bodyPr/>
                    <a:lstStyle/>
                    <a:p>
                      <a:r>
                        <a:rPr lang="en-US" sz="2000" dirty="0"/>
                        <a:t>Aging</a:t>
                      </a:r>
                    </a:p>
                  </a:txBody>
                  <a:tcPr/>
                </a:tc>
                <a:tc>
                  <a:txBody>
                    <a:bodyPr/>
                    <a:lstStyle/>
                    <a:p>
                      <a:r>
                        <a:rPr lang="en-US" sz="2000" dirty="0"/>
                        <a:t>4 months </a:t>
                      </a:r>
                      <a:r>
                        <a:rPr lang="en-US" sz="2000" dirty="0" err="1"/>
                        <a:t>sûr</a:t>
                      </a:r>
                      <a:r>
                        <a:rPr lang="en-US" sz="2000" dirty="0"/>
                        <a:t> lie</a:t>
                      </a:r>
                    </a:p>
                  </a:txBody>
                  <a:tcPr/>
                </a:tc>
                <a:extLst>
                  <a:ext uri="{0D108BD9-81ED-4DB2-BD59-A6C34878D82A}">
                    <a16:rowId xmlns:a16="http://schemas.microsoft.com/office/drawing/2014/main" val="3009485056"/>
                  </a:ext>
                </a:extLst>
              </a:tr>
            </a:tbl>
          </a:graphicData>
        </a:graphic>
      </p:graphicFrame>
      <p:pic>
        <p:nvPicPr>
          <p:cNvPr id="9" name="Picture 8">
            <a:extLst>
              <a:ext uri="{FF2B5EF4-FFF2-40B4-BE49-F238E27FC236}">
                <a16:creationId xmlns:a16="http://schemas.microsoft.com/office/drawing/2014/main" id="{0732D7DF-1603-4CA8-A9AE-597107DB4FB3}"/>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4572000" y="1622528"/>
            <a:ext cx="2971800" cy="2425597"/>
          </a:xfrm>
          <a:prstGeom prst="rect">
            <a:avLst/>
          </a:prstGeom>
        </p:spPr>
      </p:pic>
      <p:pic>
        <p:nvPicPr>
          <p:cNvPr id="3" name="Picture 2">
            <a:extLst>
              <a:ext uri="{FF2B5EF4-FFF2-40B4-BE49-F238E27FC236}">
                <a16:creationId xmlns:a16="http://schemas.microsoft.com/office/drawing/2014/main" id="{DE179FF4-DB22-4BFE-8668-B704E77FC887}"/>
              </a:ext>
            </a:extLst>
          </p:cNvPr>
          <p:cNvPicPr>
            <a:picLocks noChangeAspect="1"/>
          </p:cNvPicPr>
          <p:nvPr/>
        </p:nvPicPr>
        <p:blipFill rotWithShape="1">
          <a:blip r:embed="rId5">
            <a:extLst>
              <a:ext uri="{28A0092B-C50C-407E-A947-70E740481C1C}">
                <a14:useLocalDpi xmlns:a14="http://schemas.microsoft.com/office/drawing/2010/main"/>
              </a:ext>
            </a:extLst>
          </a:blip>
          <a:srcRect l="33930" r="32999"/>
          <a:stretch/>
        </p:blipFill>
        <p:spPr>
          <a:xfrm>
            <a:off x="7254076" y="1085057"/>
            <a:ext cx="1889924" cy="5715000"/>
          </a:xfrm>
          <a:prstGeom prst="rect">
            <a:avLst/>
          </a:prstGeom>
        </p:spPr>
      </p:pic>
      <p:pic>
        <p:nvPicPr>
          <p:cNvPr id="8" name="Picture 7">
            <a:extLst>
              <a:ext uri="{FF2B5EF4-FFF2-40B4-BE49-F238E27FC236}">
                <a16:creationId xmlns:a16="http://schemas.microsoft.com/office/drawing/2014/main" id="{EA08B314-240A-48E9-A84D-080D64629B9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9583378">
            <a:off x="8194194" y="3715299"/>
            <a:ext cx="906725" cy="551591"/>
          </a:xfrm>
          <a:prstGeom prst="rect">
            <a:avLst/>
          </a:prstGeom>
        </p:spPr>
      </p:pic>
      <p:sp>
        <p:nvSpPr>
          <p:cNvPr id="10" name="TextBox 9">
            <a:extLst>
              <a:ext uri="{FF2B5EF4-FFF2-40B4-BE49-F238E27FC236}">
                <a16:creationId xmlns:a16="http://schemas.microsoft.com/office/drawing/2014/main" id="{E2906A48-D16B-4278-8E22-A68F73F5E5F5}"/>
              </a:ext>
            </a:extLst>
          </p:cNvPr>
          <p:cNvSpPr txBox="1"/>
          <p:nvPr/>
        </p:nvSpPr>
        <p:spPr>
          <a:xfrm rot="20383378">
            <a:off x="8397877" y="3806429"/>
            <a:ext cx="574196" cy="400110"/>
          </a:xfrm>
          <a:prstGeom prst="rect">
            <a:avLst/>
          </a:prstGeom>
          <a:noFill/>
        </p:spPr>
        <p:txBody>
          <a:bodyPr wrap="none" rtlCol="0">
            <a:spAutoFit/>
          </a:bodyPr>
          <a:lstStyle/>
          <a:p>
            <a:r>
              <a:rPr lang="en-US" sz="2000" b="1" dirty="0"/>
              <a:t>$30</a:t>
            </a:r>
          </a:p>
        </p:txBody>
      </p:sp>
    </p:spTree>
    <p:extLst>
      <p:ext uri="{BB962C8B-B14F-4D97-AF65-F5344CB8AC3E}">
        <p14:creationId xmlns:p14="http://schemas.microsoft.com/office/powerpoint/2010/main" val="3911462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072242-593D-4ACA-8FC4-995A90CDF453}"/>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11BC5B57-EB2C-4939-B937-001D6FBB811F}"/>
              </a:ext>
            </a:extLst>
          </p:cNvPr>
          <p:cNvSpPr>
            <a:spLocks noGrp="1"/>
          </p:cNvSpPr>
          <p:nvPr>
            <p:ph type="title"/>
          </p:nvPr>
        </p:nvSpPr>
        <p:spPr>
          <a:xfrm>
            <a:off x="1032674" y="-106680"/>
            <a:ext cx="6625426" cy="1325563"/>
          </a:xfrm>
        </p:spPr>
        <p:txBody>
          <a:bodyPr/>
          <a:lstStyle/>
          <a:p>
            <a:r>
              <a:rPr lang="en-US" dirty="0"/>
              <a:t>More Appellations</a:t>
            </a:r>
          </a:p>
        </p:txBody>
      </p:sp>
      <p:sp>
        <p:nvSpPr>
          <p:cNvPr id="6" name="Content Placeholder 5">
            <a:extLst>
              <a:ext uri="{FF2B5EF4-FFF2-40B4-BE49-F238E27FC236}">
                <a16:creationId xmlns:a16="http://schemas.microsoft.com/office/drawing/2014/main" id="{2A2AE1E3-F982-40E4-AC85-EC7E0DBC6CFC}"/>
              </a:ext>
            </a:extLst>
          </p:cNvPr>
          <p:cNvSpPr>
            <a:spLocks noGrp="1"/>
          </p:cNvSpPr>
          <p:nvPr>
            <p:ph idx="1"/>
          </p:nvPr>
        </p:nvSpPr>
        <p:spPr/>
        <p:txBody>
          <a:bodyPr/>
          <a:lstStyle/>
          <a:p>
            <a:r>
              <a:rPr lang="en-US" dirty="0"/>
              <a:t> </a:t>
            </a:r>
          </a:p>
        </p:txBody>
      </p:sp>
    </p:spTree>
    <p:extLst>
      <p:ext uri="{BB962C8B-B14F-4D97-AF65-F5344CB8AC3E}">
        <p14:creationId xmlns:p14="http://schemas.microsoft.com/office/powerpoint/2010/main" val="3242675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85BE0-49F7-44DF-8E1B-9D303EA799D7}"/>
              </a:ext>
            </a:extLst>
          </p:cNvPr>
          <p:cNvSpPr>
            <a:spLocks noGrp="1"/>
          </p:cNvSpPr>
          <p:nvPr>
            <p:ph type="title"/>
          </p:nvPr>
        </p:nvSpPr>
        <p:spPr>
          <a:xfrm>
            <a:off x="5069540" y="365126"/>
            <a:ext cx="3445809" cy="1325563"/>
          </a:xfrm>
        </p:spPr>
        <p:txBody>
          <a:bodyPr/>
          <a:lstStyle/>
          <a:p>
            <a:r>
              <a:rPr lang="en-US" dirty="0"/>
              <a:t>Calistoga AVA</a:t>
            </a:r>
          </a:p>
        </p:txBody>
      </p:sp>
      <p:sp>
        <p:nvSpPr>
          <p:cNvPr id="5" name="Content Placeholder 4">
            <a:extLst>
              <a:ext uri="{FF2B5EF4-FFF2-40B4-BE49-F238E27FC236}">
                <a16:creationId xmlns:a16="http://schemas.microsoft.com/office/drawing/2014/main" id="{D8EC84EF-C77D-4F14-B005-C6A46D2B15D0}"/>
              </a:ext>
            </a:extLst>
          </p:cNvPr>
          <p:cNvSpPr>
            <a:spLocks noGrp="1"/>
          </p:cNvSpPr>
          <p:nvPr>
            <p:ph sz="half" idx="2"/>
          </p:nvPr>
        </p:nvSpPr>
        <p:spPr>
          <a:xfrm>
            <a:off x="5069540" y="1812178"/>
            <a:ext cx="3886200" cy="4037293"/>
          </a:xfrm>
          <a:solidFill>
            <a:schemeClr val="bg1"/>
          </a:solidFill>
        </p:spPr>
        <p:txBody>
          <a:bodyPr>
            <a:normAutofit lnSpcReduction="10000"/>
          </a:bodyPr>
          <a:lstStyle/>
          <a:p>
            <a:r>
              <a:rPr lang="en-US" dirty="0"/>
              <a:t>Warm to hot</a:t>
            </a:r>
          </a:p>
          <a:p>
            <a:r>
              <a:rPr lang="en-US" dirty="0"/>
              <a:t>Cool afternoon/evening ocean breezes through Chalk Hill Gap</a:t>
            </a:r>
          </a:p>
          <a:p>
            <a:r>
              <a:rPr lang="en-US" dirty="0"/>
              <a:t>Elevation:  300-1200 feet</a:t>
            </a:r>
          </a:p>
          <a:p>
            <a:r>
              <a:rPr lang="en-US" dirty="0"/>
              <a:t>Loam on alluvial fans &amp; clay-silt in valley center</a:t>
            </a:r>
          </a:p>
          <a:p>
            <a:r>
              <a:rPr lang="en-US" dirty="0"/>
              <a:t>Cab </a:t>
            </a:r>
            <a:r>
              <a:rPr lang="en-US" dirty="0" err="1"/>
              <a:t>Sauv</a:t>
            </a:r>
            <a:r>
              <a:rPr lang="en-US" dirty="0"/>
              <a:t>, Zin, Syrah, Petite </a:t>
            </a:r>
            <a:r>
              <a:rPr lang="en-US" dirty="0" err="1"/>
              <a:t>Sirah</a:t>
            </a:r>
            <a:endParaRPr lang="en-US" dirty="0"/>
          </a:p>
        </p:txBody>
      </p:sp>
      <p:pic>
        <p:nvPicPr>
          <p:cNvPr id="7" name="Content Placeholder 7">
            <a:extLst>
              <a:ext uri="{FF2B5EF4-FFF2-40B4-BE49-F238E27FC236}">
                <a16:creationId xmlns:a16="http://schemas.microsoft.com/office/drawing/2014/main" id="{04EEE5C8-24B9-4956-B712-7932BB0C0833}"/>
              </a:ext>
            </a:extLst>
          </p:cNvPr>
          <p:cNvPicPr>
            <a:picLocks noChangeAspect="1"/>
          </p:cNvPicPr>
          <p:nvPr/>
        </p:nvPicPr>
        <p:blipFill>
          <a:blip r:embed="rId3"/>
          <a:stretch>
            <a:fillRect/>
          </a:stretch>
        </p:blipFill>
        <p:spPr>
          <a:xfrm>
            <a:off x="-1" y="0"/>
            <a:ext cx="4904549" cy="2758808"/>
          </a:xfrm>
          <a:prstGeom prst="rect">
            <a:avLst/>
          </a:prstGeom>
        </p:spPr>
      </p:pic>
      <p:sp>
        <p:nvSpPr>
          <p:cNvPr id="9" name="Oval 8">
            <a:extLst>
              <a:ext uri="{FF2B5EF4-FFF2-40B4-BE49-F238E27FC236}">
                <a16:creationId xmlns:a16="http://schemas.microsoft.com/office/drawing/2014/main" id="{F9CC677B-F64D-47BA-80BD-42C20F8D2902}"/>
              </a:ext>
            </a:extLst>
          </p:cNvPr>
          <p:cNvSpPr/>
          <p:nvPr/>
        </p:nvSpPr>
        <p:spPr>
          <a:xfrm rot="2469556">
            <a:off x="86667" y="-303342"/>
            <a:ext cx="1509182" cy="10601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loam soil">
            <a:extLst>
              <a:ext uri="{FF2B5EF4-FFF2-40B4-BE49-F238E27FC236}">
                <a16:creationId xmlns:a16="http://schemas.microsoft.com/office/drawing/2014/main" id="{2190E3D6-085A-4019-A993-5AEE62C98F9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19375" y="4453500"/>
            <a:ext cx="2285173" cy="22851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095B1FC-A863-4B53-AA51-F453CA7D7A94}"/>
              </a:ext>
            </a:extLst>
          </p:cNvPr>
          <p:cNvPicPr>
            <a:picLocks noChangeAspect="1"/>
          </p:cNvPicPr>
          <p:nvPr/>
        </p:nvPicPr>
        <p:blipFill>
          <a:blip r:embed="rId5"/>
          <a:stretch>
            <a:fillRect/>
          </a:stretch>
        </p:blipFill>
        <p:spPr>
          <a:xfrm>
            <a:off x="0" y="2758808"/>
            <a:ext cx="3250133" cy="2162816"/>
          </a:xfrm>
          <a:prstGeom prst="rect">
            <a:avLst/>
          </a:prstGeom>
        </p:spPr>
      </p:pic>
    </p:spTree>
    <p:extLst>
      <p:ext uri="{BB962C8B-B14F-4D97-AF65-F5344CB8AC3E}">
        <p14:creationId xmlns:p14="http://schemas.microsoft.com/office/powerpoint/2010/main" val="1926839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E7D9-55EA-4266-AF57-B0917D49058A}"/>
              </a:ext>
            </a:extLst>
          </p:cNvPr>
          <p:cNvSpPr>
            <a:spLocks noGrp="1"/>
          </p:cNvSpPr>
          <p:nvPr>
            <p:ph type="title"/>
          </p:nvPr>
        </p:nvSpPr>
        <p:spPr>
          <a:xfrm>
            <a:off x="4975412" y="365126"/>
            <a:ext cx="3539938" cy="1325563"/>
          </a:xfrm>
        </p:spPr>
        <p:txBody>
          <a:bodyPr/>
          <a:lstStyle/>
          <a:p>
            <a:r>
              <a:rPr lang="en-US" dirty="0"/>
              <a:t>Chiles Valley District AVA</a:t>
            </a:r>
          </a:p>
        </p:txBody>
      </p:sp>
      <p:pic>
        <p:nvPicPr>
          <p:cNvPr id="6" name="Content Placeholder 5">
            <a:extLst>
              <a:ext uri="{FF2B5EF4-FFF2-40B4-BE49-F238E27FC236}">
                <a16:creationId xmlns:a16="http://schemas.microsoft.com/office/drawing/2014/main" id="{71857638-4C4F-4D93-99A5-8970938D1168}"/>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9510" y="-10476"/>
            <a:ext cx="4845924" cy="2726782"/>
          </a:xfrm>
          <a:prstGeom prst="rect">
            <a:avLst/>
          </a:prstGeom>
        </p:spPr>
      </p:pic>
      <p:sp>
        <p:nvSpPr>
          <p:cNvPr id="5" name="Content Placeholder 4">
            <a:extLst>
              <a:ext uri="{FF2B5EF4-FFF2-40B4-BE49-F238E27FC236}">
                <a16:creationId xmlns:a16="http://schemas.microsoft.com/office/drawing/2014/main" id="{26CD3B2B-1A2F-43E1-91FD-188EA2CBD944}"/>
              </a:ext>
            </a:extLst>
          </p:cNvPr>
          <p:cNvSpPr>
            <a:spLocks noGrp="1"/>
          </p:cNvSpPr>
          <p:nvPr>
            <p:ph sz="half" idx="2"/>
          </p:nvPr>
        </p:nvSpPr>
        <p:spPr>
          <a:xfrm>
            <a:off x="5113244" y="1973804"/>
            <a:ext cx="3886200" cy="4351338"/>
          </a:xfrm>
          <a:solidFill>
            <a:schemeClr val="bg1"/>
          </a:solidFill>
        </p:spPr>
        <p:txBody>
          <a:bodyPr>
            <a:normAutofit lnSpcReduction="10000"/>
          </a:bodyPr>
          <a:lstStyle/>
          <a:p>
            <a:r>
              <a:rPr lang="en-US" dirty="0"/>
              <a:t>Moderately warm days</a:t>
            </a:r>
          </a:p>
          <a:p>
            <a:r>
              <a:rPr lang="en-US" dirty="0"/>
              <a:t>Night fog</a:t>
            </a:r>
          </a:p>
          <a:p>
            <a:r>
              <a:rPr lang="en-US" dirty="0"/>
              <a:t>Chilly nights</a:t>
            </a:r>
          </a:p>
          <a:p>
            <a:r>
              <a:rPr lang="en-US" dirty="0"/>
              <a:t>Elevation:  600-1200 feet</a:t>
            </a:r>
          </a:p>
          <a:p>
            <a:r>
              <a:rPr lang="en-US" dirty="0"/>
              <a:t>Silty-clay on valley floor; clay-loam &amp; stony-clay on hillside</a:t>
            </a:r>
          </a:p>
          <a:p>
            <a:r>
              <a:rPr lang="en-US" dirty="0"/>
              <a:t>Cab </a:t>
            </a:r>
            <a:r>
              <a:rPr lang="en-US" dirty="0" err="1"/>
              <a:t>Sauv</a:t>
            </a:r>
            <a:r>
              <a:rPr lang="en-US" dirty="0"/>
              <a:t>, Merlot, Cab Franc, Zin</a:t>
            </a:r>
          </a:p>
          <a:p>
            <a:endParaRPr lang="en-US" dirty="0"/>
          </a:p>
        </p:txBody>
      </p:sp>
      <p:sp>
        <p:nvSpPr>
          <p:cNvPr id="7" name="Oval 6">
            <a:extLst>
              <a:ext uri="{FF2B5EF4-FFF2-40B4-BE49-F238E27FC236}">
                <a16:creationId xmlns:a16="http://schemas.microsoft.com/office/drawing/2014/main" id="{74E891E4-3B56-4682-8BA6-D3030E61774C}"/>
              </a:ext>
            </a:extLst>
          </p:cNvPr>
          <p:cNvSpPr/>
          <p:nvPr/>
        </p:nvSpPr>
        <p:spPr>
          <a:xfrm rot="2463288">
            <a:off x="1695303" y="219005"/>
            <a:ext cx="1664659" cy="7347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E7C7C3-F19D-418A-BC7E-351306FA963E}"/>
              </a:ext>
            </a:extLst>
          </p:cNvPr>
          <p:cNvPicPr>
            <a:picLocks noChangeAspect="1"/>
          </p:cNvPicPr>
          <p:nvPr/>
        </p:nvPicPr>
        <p:blipFill>
          <a:blip r:embed="rId4"/>
          <a:stretch>
            <a:fillRect/>
          </a:stretch>
        </p:blipFill>
        <p:spPr>
          <a:xfrm>
            <a:off x="0" y="2716306"/>
            <a:ext cx="3396570" cy="2489089"/>
          </a:xfrm>
          <a:prstGeom prst="rect">
            <a:avLst/>
          </a:prstGeom>
        </p:spPr>
      </p:pic>
      <p:pic>
        <p:nvPicPr>
          <p:cNvPr id="9" name="Picture 8">
            <a:extLst>
              <a:ext uri="{FF2B5EF4-FFF2-40B4-BE49-F238E27FC236}">
                <a16:creationId xmlns:a16="http://schemas.microsoft.com/office/drawing/2014/main" id="{57F91516-B31D-4C3F-AEEB-63E9FBAD583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59206" y="4417471"/>
            <a:ext cx="3254038" cy="2440529"/>
          </a:xfrm>
          <a:prstGeom prst="rect">
            <a:avLst/>
          </a:prstGeom>
        </p:spPr>
      </p:pic>
    </p:spTree>
    <p:extLst>
      <p:ext uri="{BB962C8B-B14F-4D97-AF65-F5344CB8AC3E}">
        <p14:creationId xmlns:p14="http://schemas.microsoft.com/office/powerpoint/2010/main" val="1682485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2DE696-BA74-442A-A9CF-291C6F845D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3659098"/>
            <a:ext cx="4894493" cy="3198901"/>
          </a:xfrm>
          <a:prstGeom prst="rect">
            <a:avLst/>
          </a:prstGeom>
        </p:spPr>
      </p:pic>
      <p:sp>
        <p:nvSpPr>
          <p:cNvPr id="2" name="Title 1">
            <a:extLst>
              <a:ext uri="{FF2B5EF4-FFF2-40B4-BE49-F238E27FC236}">
                <a16:creationId xmlns:a16="http://schemas.microsoft.com/office/drawing/2014/main" id="{8E192DAD-4F37-4E73-8B86-A53C0FD3A204}"/>
              </a:ext>
            </a:extLst>
          </p:cNvPr>
          <p:cNvSpPr>
            <a:spLocks noGrp="1"/>
          </p:cNvSpPr>
          <p:nvPr>
            <p:ph type="title"/>
          </p:nvPr>
        </p:nvSpPr>
        <p:spPr>
          <a:xfrm>
            <a:off x="5150224" y="365126"/>
            <a:ext cx="3886200" cy="1325563"/>
          </a:xfrm>
        </p:spPr>
        <p:txBody>
          <a:bodyPr/>
          <a:lstStyle/>
          <a:p>
            <a:r>
              <a:rPr lang="en-US" dirty="0"/>
              <a:t>Mount Veeder AVA</a:t>
            </a:r>
          </a:p>
        </p:txBody>
      </p:sp>
      <p:pic>
        <p:nvPicPr>
          <p:cNvPr id="6" name="Content Placeholder 5">
            <a:extLst>
              <a:ext uri="{FF2B5EF4-FFF2-40B4-BE49-F238E27FC236}">
                <a16:creationId xmlns:a16="http://schemas.microsoft.com/office/drawing/2014/main" id="{A7427D2A-9A16-430F-9F65-1475F9BA0721}"/>
              </a:ext>
            </a:extLst>
          </p:cNvPr>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0" y="0"/>
            <a:ext cx="4851204" cy="2729753"/>
          </a:xfrm>
          <a:prstGeom prst="rect">
            <a:avLst/>
          </a:prstGeom>
        </p:spPr>
      </p:pic>
      <p:sp>
        <p:nvSpPr>
          <p:cNvPr id="5" name="Content Placeholder 4">
            <a:extLst>
              <a:ext uri="{FF2B5EF4-FFF2-40B4-BE49-F238E27FC236}">
                <a16:creationId xmlns:a16="http://schemas.microsoft.com/office/drawing/2014/main" id="{43A42203-6E62-43C2-B8A4-A96773B53A6A}"/>
              </a:ext>
            </a:extLst>
          </p:cNvPr>
          <p:cNvSpPr>
            <a:spLocks noGrp="1"/>
          </p:cNvSpPr>
          <p:nvPr>
            <p:ph sz="half" idx="2"/>
          </p:nvPr>
        </p:nvSpPr>
        <p:spPr>
          <a:xfrm>
            <a:off x="5032562" y="2141536"/>
            <a:ext cx="3886200" cy="4044111"/>
          </a:xfrm>
          <a:solidFill>
            <a:schemeClr val="bg1"/>
          </a:solidFill>
        </p:spPr>
        <p:txBody>
          <a:bodyPr>
            <a:normAutofit/>
          </a:bodyPr>
          <a:lstStyle/>
          <a:p>
            <a:r>
              <a:rPr lang="en-US" dirty="0"/>
              <a:t>Cool to moderate; typically above the fog line</a:t>
            </a:r>
          </a:p>
          <a:p>
            <a:r>
              <a:rPr lang="en-US" dirty="0"/>
              <a:t>Elevation:  500-2600 feet</a:t>
            </a:r>
          </a:p>
          <a:p>
            <a:r>
              <a:rPr lang="en-US" dirty="0"/>
              <a:t>Sedimentary; sandy or sandy loam</a:t>
            </a:r>
          </a:p>
          <a:p>
            <a:r>
              <a:rPr lang="en-US" dirty="0"/>
              <a:t>Cab </a:t>
            </a:r>
            <a:r>
              <a:rPr lang="en-US" dirty="0" err="1"/>
              <a:t>Sauv</a:t>
            </a:r>
            <a:r>
              <a:rPr lang="en-US" dirty="0"/>
              <a:t>, Merlot, Zin &amp; Chardonnay</a:t>
            </a:r>
          </a:p>
        </p:txBody>
      </p:sp>
      <p:sp>
        <p:nvSpPr>
          <p:cNvPr id="7" name="Oval 6">
            <a:extLst>
              <a:ext uri="{FF2B5EF4-FFF2-40B4-BE49-F238E27FC236}">
                <a16:creationId xmlns:a16="http://schemas.microsoft.com/office/drawing/2014/main" id="{08AB5735-3A7D-4198-A2CF-7AD857A553E4}"/>
              </a:ext>
            </a:extLst>
          </p:cNvPr>
          <p:cNvSpPr/>
          <p:nvPr/>
        </p:nvSpPr>
        <p:spPr>
          <a:xfrm rot="2821905">
            <a:off x="1002811" y="1748143"/>
            <a:ext cx="1863895"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480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451EA-342A-4FED-9472-C3E5680BBB72}"/>
              </a:ext>
            </a:extLst>
          </p:cNvPr>
          <p:cNvSpPr>
            <a:spLocks noGrp="1"/>
          </p:cNvSpPr>
          <p:nvPr>
            <p:ph type="title"/>
          </p:nvPr>
        </p:nvSpPr>
        <p:spPr>
          <a:xfrm>
            <a:off x="4948518" y="365126"/>
            <a:ext cx="3738282" cy="1325563"/>
          </a:xfrm>
        </p:spPr>
        <p:txBody>
          <a:bodyPr/>
          <a:lstStyle/>
          <a:p>
            <a:r>
              <a:rPr lang="en-US" dirty="0"/>
              <a:t>Rutherford AVA</a:t>
            </a:r>
          </a:p>
        </p:txBody>
      </p:sp>
      <p:pic>
        <p:nvPicPr>
          <p:cNvPr id="6" name="Content Placeholder 5">
            <a:extLst>
              <a:ext uri="{FF2B5EF4-FFF2-40B4-BE49-F238E27FC236}">
                <a16:creationId xmlns:a16="http://schemas.microsoft.com/office/drawing/2014/main" id="{1AF4EEE0-D957-4158-895F-89C5AE921815}"/>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 y="0"/>
            <a:ext cx="4898999" cy="2756647"/>
          </a:xfrm>
          <a:prstGeom prst="rect">
            <a:avLst/>
          </a:prstGeom>
        </p:spPr>
      </p:pic>
      <p:sp>
        <p:nvSpPr>
          <p:cNvPr id="5" name="Content Placeholder 4">
            <a:extLst>
              <a:ext uri="{FF2B5EF4-FFF2-40B4-BE49-F238E27FC236}">
                <a16:creationId xmlns:a16="http://schemas.microsoft.com/office/drawing/2014/main" id="{8A18FBDF-5549-4270-B559-2B403EFB7F63}"/>
              </a:ext>
            </a:extLst>
          </p:cNvPr>
          <p:cNvSpPr>
            <a:spLocks noGrp="1"/>
          </p:cNvSpPr>
          <p:nvPr>
            <p:ph sz="half" idx="2"/>
          </p:nvPr>
        </p:nvSpPr>
        <p:spPr>
          <a:xfrm>
            <a:off x="4948518" y="2013884"/>
            <a:ext cx="3886200" cy="4360022"/>
          </a:xfrm>
          <a:solidFill>
            <a:schemeClr val="bg1"/>
          </a:solidFill>
        </p:spPr>
        <p:txBody>
          <a:bodyPr>
            <a:normAutofit/>
          </a:bodyPr>
          <a:lstStyle/>
          <a:p>
            <a:r>
              <a:rPr lang="en-US" dirty="0"/>
              <a:t>Moderately warm</a:t>
            </a:r>
          </a:p>
          <a:p>
            <a:r>
              <a:rPr lang="en-US" dirty="0"/>
              <a:t>Marginal morning fog influence</a:t>
            </a:r>
          </a:p>
          <a:p>
            <a:r>
              <a:rPr lang="en-US" dirty="0"/>
              <a:t>Large diurnal change</a:t>
            </a:r>
          </a:p>
          <a:p>
            <a:r>
              <a:rPr lang="en-US" dirty="0"/>
              <a:t>Elevation:  155-500 feet</a:t>
            </a:r>
          </a:p>
          <a:p>
            <a:r>
              <a:rPr lang="en-US" dirty="0"/>
              <a:t>Sedimentary, gravelly-sand &amp; alluvial</a:t>
            </a:r>
          </a:p>
          <a:p>
            <a:r>
              <a:rPr lang="en-US" dirty="0"/>
              <a:t>Cab </a:t>
            </a:r>
            <a:r>
              <a:rPr lang="en-US" dirty="0" err="1"/>
              <a:t>Sauv</a:t>
            </a:r>
            <a:r>
              <a:rPr lang="en-US" dirty="0"/>
              <a:t>, Merlot, Cab Franc, Zin &amp; </a:t>
            </a:r>
            <a:r>
              <a:rPr lang="en-US" dirty="0" err="1"/>
              <a:t>Sauv</a:t>
            </a:r>
            <a:r>
              <a:rPr lang="en-US" dirty="0"/>
              <a:t> blanc</a:t>
            </a:r>
          </a:p>
        </p:txBody>
      </p:sp>
      <p:sp>
        <p:nvSpPr>
          <p:cNvPr id="7" name="Oval 6">
            <a:extLst>
              <a:ext uri="{FF2B5EF4-FFF2-40B4-BE49-F238E27FC236}">
                <a16:creationId xmlns:a16="http://schemas.microsoft.com/office/drawing/2014/main" id="{85A7841B-288B-4FA7-9524-01A3BA06879F}"/>
              </a:ext>
            </a:extLst>
          </p:cNvPr>
          <p:cNvSpPr/>
          <p:nvPr/>
        </p:nvSpPr>
        <p:spPr>
          <a:xfrm>
            <a:off x="1502601" y="911225"/>
            <a:ext cx="100965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DF5FF6A-BD76-4705-9EBC-BAEF03431D76}"/>
              </a:ext>
            </a:extLst>
          </p:cNvPr>
          <p:cNvPicPr>
            <a:picLocks noChangeAspect="1"/>
          </p:cNvPicPr>
          <p:nvPr/>
        </p:nvPicPr>
        <p:blipFill rotWithShape="1">
          <a:blip r:embed="rId4">
            <a:extLst>
              <a:ext uri="{28A0092B-C50C-407E-A947-70E740481C1C}">
                <a14:useLocalDpi xmlns:a14="http://schemas.microsoft.com/office/drawing/2010/main"/>
              </a:ext>
            </a:extLst>
          </a:blip>
          <a:srcRect l="11275" t="6223"/>
          <a:stretch/>
        </p:blipFill>
        <p:spPr>
          <a:xfrm>
            <a:off x="7617" y="2717522"/>
            <a:ext cx="4214759" cy="4144899"/>
          </a:xfrm>
          <a:prstGeom prst="rect">
            <a:avLst/>
          </a:prstGeom>
        </p:spPr>
      </p:pic>
    </p:spTree>
    <p:extLst>
      <p:ext uri="{BB962C8B-B14F-4D97-AF65-F5344CB8AC3E}">
        <p14:creationId xmlns:p14="http://schemas.microsoft.com/office/powerpoint/2010/main" val="3123357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7456AA-07DD-435D-863F-76A186EBEC0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814" t="7608" r="7780" b="6430"/>
          <a:stretch/>
        </p:blipFill>
        <p:spPr>
          <a:xfrm>
            <a:off x="1327265" y="3116899"/>
            <a:ext cx="3762915" cy="1912301"/>
          </a:xfrm>
          <a:prstGeom prst="rect">
            <a:avLst/>
          </a:prstGeom>
        </p:spPr>
      </p:pic>
      <p:sp>
        <p:nvSpPr>
          <p:cNvPr id="2" name="Title 1">
            <a:extLst>
              <a:ext uri="{FF2B5EF4-FFF2-40B4-BE49-F238E27FC236}">
                <a16:creationId xmlns:a16="http://schemas.microsoft.com/office/drawing/2014/main" id="{BDC9817E-6410-4B5D-ACC9-B11B7EDC3B4C}"/>
              </a:ext>
            </a:extLst>
          </p:cNvPr>
          <p:cNvSpPr>
            <a:spLocks noGrp="1"/>
          </p:cNvSpPr>
          <p:nvPr>
            <p:ph type="title"/>
          </p:nvPr>
        </p:nvSpPr>
        <p:spPr>
          <a:xfrm>
            <a:off x="4975412" y="365126"/>
            <a:ext cx="3886200" cy="1325563"/>
          </a:xfrm>
        </p:spPr>
        <p:txBody>
          <a:bodyPr/>
          <a:lstStyle/>
          <a:p>
            <a:r>
              <a:rPr lang="en-US" dirty="0"/>
              <a:t>St. Helena AVA</a:t>
            </a:r>
          </a:p>
        </p:txBody>
      </p:sp>
      <p:pic>
        <p:nvPicPr>
          <p:cNvPr id="6" name="Content Placeholder 5">
            <a:extLst>
              <a:ext uri="{FF2B5EF4-FFF2-40B4-BE49-F238E27FC236}">
                <a16:creationId xmlns:a16="http://schemas.microsoft.com/office/drawing/2014/main" id="{0716043B-DC5F-418E-B7E3-A1019F66A3D1}"/>
              </a:ext>
            </a:extLst>
          </p:cNvPr>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1" y="0"/>
            <a:ext cx="5090181" cy="2864224"/>
          </a:xfrm>
          <a:prstGeom prst="rect">
            <a:avLst/>
          </a:prstGeom>
        </p:spPr>
      </p:pic>
      <p:sp>
        <p:nvSpPr>
          <p:cNvPr id="5" name="Content Placeholder 4">
            <a:extLst>
              <a:ext uri="{FF2B5EF4-FFF2-40B4-BE49-F238E27FC236}">
                <a16:creationId xmlns:a16="http://schemas.microsoft.com/office/drawing/2014/main" id="{2F7857B0-F7D6-48C2-9CC5-C68434AFBCE4}"/>
              </a:ext>
            </a:extLst>
          </p:cNvPr>
          <p:cNvSpPr>
            <a:spLocks noGrp="1"/>
          </p:cNvSpPr>
          <p:nvPr>
            <p:ph sz="half" idx="2"/>
          </p:nvPr>
        </p:nvSpPr>
        <p:spPr>
          <a:xfrm>
            <a:off x="5181600" y="1690689"/>
            <a:ext cx="3886200" cy="4771609"/>
          </a:xfrm>
          <a:solidFill>
            <a:schemeClr val="bg1"/>
          </a:solidFill>
        </p:spPr>
        <p:txBody>
          <a:bodyPr>
            <a:normAutofit/>
          </a:bodyPr>
          <a:lstStyle/>
          <a:p>
            <a:r>
              <a:rPr lang="en-US" dirty="0"/>
              <a:t>Warm with limited fog &amp; wind interaction</a:t>
            </a:r>
          </a:p>
          <a:p>
            <a:r>
              <a:rPr lang="en-US" dirty="0"/>
              <a:t>Elevation:  200-475 feet</a:t>
            </a:r>
          </a:p>
          <a:p>
            <a:r>
              <a:rPr lang="en-US" dirty="0"/>
              <a:t>Sedimentary, gravel-clay (south &amp; west); deeper &amp; more fertile volcanic (north &amp; east)</a:t>
            </a:r>
          </a:p>
          <a:p>
            <a:r>
              <a:rPr lang="en-US" dirty="0"/>
              <a:t>Cab </a:t>
            </a:r>
            <a:r>
              <a:rPr lang="en-US" dirty="0" err="1"/>
              <a:t>Sauv</a:t>
            </a:r>
            <a:r>
              <a:rPr lang="en-US" dirty="0"/>
              <a:t>, Cab Franc, Merlot, Syrah, Zin &amp; </a:t>
            </a:r>
            <a:r>
              <a:rPr lang="en-US" dirty="0" err="1"/>
              <a:t>Sauv</a:t>
            </a:r>
            <a:r>
              <a:rPr lang="en-US" dirty="0"/>
              <a:t> Blanc</a:t>
            </a:r>
          </a:p>
        </p:txBody>
      </p:sp>
      <p:sp>
        <p:nvSpPr>
          <p:cNvPr id="7" name="Oval 6">
            <a:extLst>
              <a:ext uri="{FF2B5EF4-FFF2-40B4-BE49-F238E27FC236}">
                <a16:creationId xmlns:a16="http://schemas.microsoft.com/office/drawing/2014/main" id="{75E3DA09-072B-4E20-BB95-5FD8AFC10A76}"/>
              </a:ext>
            </a:extLst>
          </p:cNvPr>
          <p:cNvSpPr/>
          <p:nvPr/>
        </p:nvSpPr>
        <p:spPr>
          <a:xfrm rot="20238595">
            <a:off x="1257584" y="176647"/>
            <a:ext cx="943279" cy="13207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D6DCB00-2EEF-4559-AF96-D85A666183A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5692" t="11363" r="7117" b="14589"/>
          <a:stretch/>
        </p:blipFill>
        <p:spPr>
          <a:xfrm>
            <a:off x="-76201" y="4945700"/>
            <a:ext cx="4308302" cy="1912301"/>
          </a:xfrm>
          <a:prstGeom prst="rect">
            <a:avLst/>
          </a:prstGeom>
        </p:spPr>
      </p:pic>
    </p:spTree>
    <p:extLst>
      <p:ext uri="{BB962C8B-B14F-4D97-AF65-F5344CB8AC3E}">
        <p14:creationId xmlns:p14="http://schemas.microsoft.com/office/powerpoint/2010/main" val="11645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F51AB-1616-4F1A-9ABF-925C7CCDB325}"/>
              </a:ext>
            </a:extLst>
          </p:cNvPr>
          <p:cNvSpPr>
            <a:spLocks noGrp="1"/>
          </p:cNvSpPr>
          <p:nvPr>
            <p:ph type="title"/>
          </p:nvPr>
        </p:nvSpPr>
        <p:spPr/>
        <p:txBody>
          <a:bodyPr/>
          <a:lstStyle/>
          <a:p>
            <a:r>
              <a:rPr lang="en-US" dirty="0"/>
              <a:t>Let’s Continue…</a:t>
            </a:r>
          </a:p>
        </p:txBody>
      </p:sp>
      <p:pic>
        <p:nvPicPr>
          <p:cNvPr id="4" name="Content Placeholder 3">
            <a:extLst>
              <a:ext uri="{FF2B5EF4-FFF2-40B4-BE49-F238E27FC236}">
                <a16:creationId xmlns:a16="http://schemas.microsoft.com/office/drawing/2014/main" id="{CEA69310-705A-45AA-AA66-CF9DCEB7DCDC}"/>
              </a:ext>
            </a:extLst>
          </p:cNvPr>
          <p:cNvPicPr>
            <a:picLocks noGrp="1" noChangeAspect="1"/>
          </p:cNvPicPr>
          <p:nvPr>
            <p:ph idx="1"/>
          </p:nvPr>
        </p:nvPicPr>
        <p:blipFill>
          <a:blip r:embed="rId3"/>
          <a:stretch>
            <a:fillRect/>
          </a:stretch>
        </p:blipFill>
        <p:spPr>
          <a:xfrm>
            <a:off x="-1071" y="1690689"/>
            <a:ext cx="9165826" cy="5167311"/>
          </a:xfrm>
          <a:prstGeom prst="rect">
            <a:avLst/>
          </a:prstGeom>
        </p:spPr>
      </p:pic>
    </p:spTree>
    <p:extLst>
      <p:ext uri="{BB962C8B-B14F-4D97-AF65-F5344CB8AC3E}">
        <p14:creationId xmlns:p14="http://schemas.microsoft.com/office/powerpoint/2010/main" val="2064901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A6209DD-70A6-4782-BC32-3BCCC40E7B1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43450" y="3928817"/>
            <a:ext cx="3429000" cy="2052880"/>
          </a:xfrm>
          <a:prstGeom prst="rect">
            <a:avLst/>
          </a:prstGeom>
        </p:spPr>
      </p:pic>
      <p:sp>
        <p:nvSpPr>
          <p:cNvPr id="4" name="Title 3">
            <a:extLst>
              <a:ext uri="{FF2B5EF4-FFF2-40B4-BE49-F238E27FC236}">
                <a16:creationId xmlns:a16="http://schemas.microsoft.com/office/drawing/2014/main" id="{20905DAD-0472-487A-BC8A-084890D9D193}"/>
              </a:ext>
            </a:extLst>
          </p:cNvPr>
          <p:cNvSpPr>
            <a:spLocks noGrp="1"/>
          </p:cNvSpPr>
          <p:nvPr>
            <p:ph type="title"/>
          </p:nvPr>
        </p:nvSpPr>
        <p:spPr/>
        <p:txBody>
          <a:bodyPr>
            <a:normAutofit/>
          </a:bodyPr>
          <a:lstStyle/>
          <a:p>
            <a:r>
              <a:rPr lang="en-US" dirty="0"/>
              <a:t>Robert Mondavi Winery</a:t>
            </a:r>
            <a:br>
              <a:rPr lang="en-US" dirty="0"/>
            </a:br>
            <a:r>
              <a:rPr lang="en-US" dirty="0"/>
              <a:t>2017 Pinot Noir</a:t>
            </a:r>
          </a:p>
        </p:txBody>
      </p:sp>
      <p:graphicFrame>
        <p:nvGraphicFramePr>
          <p:cNvPr id="7" name="Content Placeholder 6">
            <a:extLst>
              <a:ext uri="{FF2B5EF4-FFF2-40B4-BE49-F238E27FC236}">
                <a16:creationId xmlns:a16="http://schemas.microsoft.com/office/drawing/2014/main" id="{10088C9F-B9D3-4F4C-AF09-CEDD227E98ED}"/>
              </a:ext>
            </a:extLst>
          </p:cNvPr>
          <p:cNvGraphicFramePr>
            <a:graphicFrameLocks noGrp="1"/>
          </p:cNvGraphicFramePr>
          <p:nvPr>
            <p:ph sz="half" idx="1"/>
            <p:extLst>
              <p:ext uri="{D42A27DB-BD31-4B8C-83A1-F6EECF244321}">
                <p14:modId xmlns:p14="http://schemas.microsoft.com/office/powerpoint/2010/main" val="3935021776"/>
              </p:ext>
            </p:extLst>
          </p:nvPr>
        </p:nvGraphicFramePr>
        <p:xfrm>
          <a:off x="209550" y="1501775"/>
          <a:ext cx="4533900" cy="5349240"/>
        </p:xfrm>
        <a:graphic>
          <a:graphicData uri="http://schemas.openxmlformats.org/drawingml/2006/table">
            <a:tbl>
              <a:tblPr bandRow="1">
                <a:tableStyleId>{BC89EF96-8CEA-46FF-86C4-4CE0E7609802}</a:tableStyleId>
              </a:tblPr>
              <a:tblGrid>
                <a:gridCol w="1546290">
                  <a:extLst>
                    <a:ext uri="{9D8B030D-6E8A-4147-A177-3AD203B41FA5}">
                      <a16:colId xmlns:a16="http://schemas.microsoft.com/office/drawing/2014/main" val="2123714627"/>
                    </a:ext>
                  </a:extLst>
                </a:gridCol>
                <a:gridCol w="2987610">
                  <a:extLst>
                    <a:ext uri="{9D8B030D-6E8A-4147-A177-3AD203B41FA5}">
                      <a16:colId xmlns:a16="http://schemas.microsoft.com/office/drawing/2014/main" val="3645810030"/>
                    </a:ext>
                  </a:extLst>
                </a:gridCol>
              </a:tblGrid>
              <a:tr h="370840">
                <a:tc>
                  <a:txBody>
                    <a:bodyPr/>
                    <a:lstStyle/>
                    <a:p>
                      <a:r>
                        <a:rPr lang="en-US" sz="1900" dirty="0"/>
                        <a:t>Appellation</a:t>
                      </a:r>
                    </a:p>
                  </a:txBody>
                  <a:tcPr/>
                </a:tc>
                <a:tc>
                  <a:txBody>
                    <a:bodyPr/>
                    <a:lstStyle/>
                    <a:p>
                      <a:r>
                        <a:rPr lang="en-US" sz="1900" dirty="0"/>
                        <a:t>Napa Valley</a:t>
                      </a:r>
                    </a:p>
                  </a:txBody>
                  <a:tcPr/>
                </a:tc>
                <a:extLst>
                  <a:ext uri="{0D108BD9-81ED-4DB2-BD59-A6C34878D82A}">
                    <a16:rowId xmlns:a16="http://schemas.microsoft.com/office/drawing/2014/main" val="4015502227"/>
                  </a:ext>
                </a:extLst>
              </a:tr>
              <a:tr h="370840">
                <a:tc>
                  <a:txBody>
                    <a:bodyPr/>
                    <a:lstStyle/>
                    <a:p>
                      <a:r>
                        <a:rPr lang="en-US" sz="1900" dirty="0"/>
                        <a:t>Vineyard</a:t>
                      </a:r>
                    </a:p>
                  </a:txBody>
                  <a:tcPr/>
                </a:tc>
                <a:tc>
                  <a:txBody>
                    <a:bodyPr/>
                    <a:lstStyle/>
                    <a:p>
                      <a:r>
                        <a:rPr lang="en-US" sz="1900" dirty="0"/>
                        <a:t>Select vineyard blocks in Los Carneros</a:t>
                      </a:r>
                    </a:p>
                  </a:txBody>
                  <a:tcPr/>
                </a:tc>
                <a:extLst>
                  <a:ext uri="{0D108BD9-81ED-4DB2-BD59-A6C34878D82A}">
                    <a16:rowId xmlns:a16="http://schemas.microsoft.com/office/drawing/2014/main" val="3467746309"/>
                  </a:ext>
                </a:extLst>
              </a:tr>
              <a:tr h="370840">
                <a:tc>
                  <a:txBody>
                    <a:bodyPr/>
                    <a:lstStyle/>
                    <a:p>
                      <a:r>
                        <a:rPr lang="en-US" sz="1900" dirty="0"/>
                        <a:t>Variety</a:t>
                      </a:r>
                    </a:p>
                  </a:txBody>
                  <a:tcPr/>
                </a:tc>
                <a:tc>
                  <a:txBody>
                    <a:bodyPr/>
                    <a:lstStyle/>
                    <a:p>
                      <a:r>
                        <a:rPr lang="en-US" sz="1900" dirty="0"/>
                        <a:t>100% Pinot Noir</a:t>
                      </a:r>
                    </a:p>
                  </a:txBody>
                  <a:tcPr/>
                </a:tc>
                <a:extLst>
                  <a:ext uri="{0D108BD9-81ED-4DB2-BD59-A6C34878D82A}">
                    <a16:rowId xmlns:a16="http://schemas.microsoft.com/office/drawing/2014/main" val="2048534679"/>
                  </a:ext>
                </a:extLst>
              </a:tr>
              <a:tr h="370840">
                <a:tc>
                  <a:txBody>
                    <a:bodyPr/>
                    <a:lstStyle/>
                    <a:p>
                      <a:r>
                        <a:rPr lang="en-US" sz="1900" dirty="0"/>
                        <a:t>pH</a:t>
                      </a:r>
                    </a:p>
                  </a:txBody>
                  <a:tcPr/>
                </a:tc>
                <a:tc>
                  <a:txBody>
                    <a:bodyPr/>
                    <a:lstStyle/>
                    <a:p>
                      <a:r>
                        <a:rPr lang="en-US" sz="1900" dirty="0"/>
                        <a:t>3.65</a:t>
                      </a:r>
                    </a:p>
                  </a:txBody>
                  <a:tcPr/>
                </a:tc>
                <a:extLst>
                  <a:ext uri="{0D108BD9-81ED-4DB2-BD59-A6C34878D82A}">
                    <a16:rowId xmlns:a16="http://schemas.microsoft.com/office/drawing/2014/main" val="336507150"/>
                  </a:ext>
                </a:extLst>
              </a:tr>
              <a:tr h="370840">
                <a:tc>
                  <a:txBody>
                    <a:bodyPr/>
                    <a:lstStyle/>
                    <a:p>
                      <a:r>
                        <a:rPr lang="en-US" sz="1900" dirty="0"/>
                        <a:t>T.A.</a:t>
                      </a:r>
                    </a:p>
                  </a:txBody>
                  <a:tcPr/>
                </a:tc>
                <a:tc>
                  <a:txBody>
                    <a:bodyPr/>
                    <a:lstStyle/>
                    <a:p>
                      <a:r>
                        <a:rPr lang="en-US" sz="1900" dirty="0"/>
                        <a:t>6.3 g/L</a:t>
                      </a:r>
                    </a:p>
                  </a:txBody>
                  <a:tcPr/>
                </a:tc>
                <a:extLst>
                  <a:ext uri="{0D108BD9-81ED-4DB2-BD59-A6C34878D82A}">
                    <a16:rowId xmlns:a16="http://schemas.microsoft.com/office/drawing/2014/main" val="1577891388"/>
                  </a:ext>
                </a:extLst>
              </a:tr>
              <a:tr h="370840">
                <a:tc>
                  <a:txBody>
                    <a:bodyPr/>
                    <a:lstStyle/>
                    <a:p>
                      <a:r>
                        <a:rPr lang="en-US" sz="1900" dirty="0"/>
                        <a:t>R.S.</a:t>
                      </a:r>
                    </a:p>
                  </a:txBody>
                  <a:tcPr/>
                </a:tc>
                <a:tc>
                  <a:txBody>
                    <a:bodyPr/>
                    <a:lstStyle/>
                    <a:p>
                      <a:r>
                        <a:rPr lang="en-US" sz="1900" dirty="0"/>
                        <a:t>0.037%</a:t>
                      </a:r>
                    </a:p>
                  </a:txBody>
                  <a:tcPr/>
                </a:tc>
                <a:extLst>
                  <a:ext uri="{0D108BD9-81ED-4DB2-BD59-A6C34878D82A}">
                    <a16:rowId xmlns:a16="http://schemas.microsoft.com/office/drawing/2014/main" val="3956802661"/>
                  </a:ext>
                </a:extLst>
              </a:tr>
              <a:tr h="370840">
                <a:tc>
                  <a:txBody>
                    <a:bodyPr/>
                    <a:lstStyle/>
                    <a:p>
                      <a:r>
                        <a:rPr lang="en-US" sz="1900" dirty="0"/>
                        <a:t>ABV</a:t>
                      </a:r>
                    </a:p>
                  </a:txBody>
                  <a:tcPr/>
                </a:tc>
                <a:tc>
                  <a:txBody>
                    <a:bodyPr/>
                    <a:lstStyle/>
                    <a:p>
                      <a:r>
                        <a:rPr lang="en-US" sz="1900" dirty="0"/>
                        <a:t>13.5</a:t>
                      </a:r>
                    </a:p>
                  </a:txBody>
                  <a:tcPr/>
                </a:tc>
                <a:extLst>
                  <a:ext uri="{0D108BD9-81ED-4DB2-BD59-A6C34878D82A}">
                    <a16:rowId xmlns:a16="http://schemas.microsoft.com/office/drawing/2014/main" val="4122086181"/>
                  </a:ext>
                </a:extLst>
              </a:tr>
              <a:tr h="370840">
                <a:tc>
                  <a:txBody>
                    <a:bodyPr/>
                    <a:lstStyle/>
                    <a:p>
                      <a:r>
                        <a:rPr lang="en-US" sz="1900" dirty="0"/>
                        <a:t>Harvest</a:t>
                      </a:r>
                    </a:p>
                  </a:txBody>
                  <a:tcPr/>
                </a:tc>
                <a:tc>
                  <a:txBody>
                    <a:bodyPr/>
                    <a:lstStyle/>
                    <a:p>
                      <a:r>
                        <a:rPr lang="en-US" sz="1900" dirty="0"/>
                        <a:t>Hand harvested; Aug 28 to Sep 2, 2017</a:t>
                      </a:r>
                    </a:p>
                  </a:txBody>
                  <a:tcPr/>
                </a:tc>
                <a:extLst>
                  <a:ext uri="{0D108BD9-81ED-4DB2-BD59-A6C34878D82A}">
                    <a16:rowId xmlns:a16="http://schemas.microsoft.com/office/drawing/2014/main" val="2421750020"/>
                  </a:ext>
                </a:extLst>
              </a:tr>
              <a:tr h="370840">
                <a:tc>
                  <a:txBody>
                    <a:bodyPr/>
                    <a:lstStyle/>
                    <a:p>
                      <a:r>
                        <a:rPr lang="en-US" sz="1900" dirty="0" err="1"/>
                        <a:t>Vinification</a:t>
                      </a:r>
                      <a:endParaRPr lang="en-US" sz="1900" dirty="0"/>
                    </a:p>
                  </a:txBody>
                  <a:tcPr/>
                </a:tc>
                <a:tc>
                  <a:txBody>
                    <a:bodyPr/>
                    <a:lstStyle/>
                    <a:p>
                      <a:r>
                        <a:rPr lang="en-US" sz="1900" dirty="0"/>
                        <a:t>Whole cluster or French oak fermentation; MLF in 27% new French oak</a:t>
                      </a:r>
                    </a:p>
                  </a:txBody>
                  <a:tcPr/>
                </a:tc>
                <a:extLst>
                  <a:ext uri="{0D108BD9-81ED-4DB2-BD59-A6C34878D82A}">
                    <a16:rowId xmlns:a16="http://schemas.microsoft.com/office/drawing/2014/main" val="867315422"/>
                  </a:ext>
                </a:extLst>
              </a:tr>
              <a:tr h="370840">
                <a:tc>
                  <a:txBody>
                    <a:bodyPr/>
                    <a:lstStyle/>
                    <a:p>
                      <a:r>
                        <a:rPr lang="en-US" sz="1900" dirty="0"/>
                        <a:t>Aging</a:t>
                      </a:r>
                    </a:p>
                  </a:txBody>
                  <a:tcPr/>
                </a:tc>
                <a:tc>
                  <a:txBody>
                    <a:bodyPr/>
                    <a:lstStyle/>
                    <a:p>
                      <a:r>
                        <a:rPr lang="en-US" sz="1900" dirty="0"/>
                        <a:t>7 months</a:t>
                      </a:r>
                    </a:p>
                  </a:txBody>
                  <a:tcPr/>
                </a:tc>
                <a:extLst>
                  <a:ext uri="{0D108BD9-81ED-4DB2-BD59-A6C34878D82A}">
                    <a16:rowId xmlns:a16="http://schemas.microsoft.com/office/drawing/2014/main" val="3009485056"/>
                  </a:ext>
                </a:extLst>
              </a:tr>
              <a:tr h="370840">
                <a:tc>
                  <a:txBody>
                    <a:bodyPr/>
                    <a:lstStyle/>
                    <a:p>
                      <a:r>
                        <a:rPr lang="en-US" sz="1900" dirty="0"/>
                        <a:t>Bottling</a:t>
                      </a:r>
                    </a:p>
                  </a:txBody>
                  <a:tcPr/>
                </a:tc>
                <a:tc>
                  <a:txBody>
                    <a:bodyPr/>
                    <a:lstStyle/>
                    <a:p>
                      <a:r>
                        <a:rPr lang="en-US" sz="1900" dirty="0"/>
                        <a:t>June 2018</a:t>
                      </a:r>
                    </a:p>
                  </a:txBody>
                  <a:tcPr/>
                </a:tc>
                <a:extLst>
                  <a:ext uri="{0D108BD9-81ED-4DB2-BD59-A6C34878D82A}">
                    <a16:rowId xmlns:a16="http://schemas.microsoft.com/office/drawing/2014/main" val="1889300695"/>
                  </a:ext>
                </a:extLst>
              </a:tr>
            </a:tbl>
          </a:graphicData>
        </a:graphic>
      </p:graphicFrame>
      <p:pic>
        <p:nvPicPr>
          <p:cNvPr id="6" name="Picture 5">
            <a:extLst>
              <a:ext uri="{FF2B5EF4-FFF2-40B4-BE49-F238E27FC236}">
                <a16:creationId xmlns:a16="http://schemas.microsoft.com/office/drawing/2014/main" id="{27255692-F984-4894-A289-F98EE73427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26726" y="1804416"/>
            <a:ext cx="3181815" cy="2119884"/>
          </a:xfrm>
          <a:prstGeom prst="rect">
            <a:avLst/>
          </a:prstGeom>
        </p:spPr>
      </p:pic>
      <p:pic>
        <p:nvPicPr>
          <p:cNvPr id="8" name="Picture 7">
            <a:extLst>
              <a:ext uri="{FF2B5EF4-FFF2-40B4-BE49-F238E27FC236}">
                <a16:creationId xmlns:a16="http://schemas.microsoft.com/office/drawing/2014/main" id="{5A8AD2BA-437A-4613-A161-058D85764C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43450" y="5981700"/>
            <a:ext cx="1533525" cy="876300"/>
          </a:xfrm>
          <a:prstGeom prst="rect">
            <a:avLst/>
          </a:prstGeom>
        </p:spPr>
      </p:pic>
      <p:pic>
        <p:nvPicPr>
          <p:cNvPr id="9" name="Picture 8">
            <a:extLst>
              <a:ext uri="{FF2B5EF4-FFF2-40B4-BE49-F238E27FC236}">
                <a16:creationId xmlns:a16="http://schemas.microsoft.com/office/drawing/2014/main" id="{AFD1598F-18B1-4D22-A8C1-3F348CCF78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69831" y="5981698"/>
            <a:ext cx="876301" cy="876301"/>
          </a:xfrm>
          <a:prstGeom prst="rect">
            <a:avLst/>
          </a:prstGeom>
        </p:spPr>
      </p:pic>
      <p:pic>
        <p:nvPicPr>
          <p:cNvPr id="3" name="Picture 2">
            <a:extLst>
              <a:ext uri="{FF2B5EF4-FFF2-40B4-BE49-F238E27FC236}">
                <a16:creationId xmlns:a16="http://schemas.microsoft.com/office/drawing/2014/main" id="{9E1436BD-098F-4D5F-BE8F-E066CB88435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70603" y="647700"/>
            <a:ext cx="1918640" cy="6229350"/>
          </a:xfrm>
          <a:prstGeom prst="rect">
            <a:avLst/>
          </a:prstGeom>
        </p:spPr>
      </p:pic>
      <p:pic>
        <p:nvPicPr>
          <p:cNvPr id="10" name="Picture 9">
            <a:extLst>
              <a:ext uri="{FF2B5EF4-FFF2-40B4-BE49-F238E27FC236}">
                <a16:creationId xmlns:a16="http://schemas.microsoft.com/office/drawing/2014/main" id="{20D3746B-B436-4B22-AE72-08A55A0C286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9583378">
            <a:off x="8169792" y="3160557"/>
            <a:ext cx="906725" cy="551591"/>
          </a:xfrm>
          <a:prstGeom prst="rect">
            <a:avLst/>
          </a:prstGeom>
        </p:spPr>
      </p:pic>
      <p:sp>
        <p:nvSpPr>
          <p:cNvPr id="11" name="TextBox 10">
            <a:extLst>
              <a:ext uri="{FF2B5EF4-FFF2-40B4-BE49-F238E27FC236}">
                <a16:creationId xmlns:a16="http://schemas.microsoft.com/office/drawing/2014/main" id="{5061AABD-9AE1-4AD1-8F17-4FC60F77F01A}"/>
              </a:ext>
            </a:extLst>
          </p:cNvPr>
          <p:cNvSpPr txBox="1"/>
          <p:nvPr/>
        </p:nvSpPr>
        <p:spPr>
          <a:xfrm rot="20383378">
            <a:off x="8373475" y="3251687"/>
            <a:ext cx="574196" cy="400110"/>
          </a:xfrm>
          <a:prstGeom prst="rect">
            <a:avLst/>
          </a:prstGeom>
          <a:noFill/>
        </p:spPr>
        <p:txBody>
          <a:bodyPr wrap="none" rtlCol="0">
            <a:spAutoFit/>
          </a:bodyPr>
          <a:lstStyle/>
          <a:p>
            <a:r>
              <a:rPr lang="en-US" sz="2000" b="1" dirty="0"/>
              <a:t>$26</a:t>
            </a:r>
          </a:p>
        </p:txBody>
      </p:sp>
    </p:spTree>
    <p:extLst>
      <p:ext uri="{BB962C8B-B14F-4D97-AF65-F5344CB8AC3E}">
        <p14:creationId xmlns:p14="http://schemas.microsoft.com/office/powerpoint/2010/main" val="4292821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07AB7-3378-4D39-82F7-5D6823F2FE25}"/>
              </a:ext>
            </a:extLst>
          </p:cNvPr>
          <p:cNvSpPr>
            <a:spLocks noGrp="1"/>
          </p:cNvSpPr>
          <p:nvPr>
            <p:ph type="title"/>
          </p:nvPr>
        </p:nvSpPr>
        <p:spPr>
          <a:xfrm>
            <a:off x="3868640" y="365126"/>
            <a:ext cx="4646710" cy="1325563"/>
          </a:xfrm>
        </p:spPr>
        <p:txBody>
          <a:bodyPr/>
          <a:lstStyle/>
          <a:p>
            <a:r>
              <a:rPr lang="en-US" dirty="0"/>
              <a:t>Geology</a:t>
            </a:r>
          </a:p>
        </p:txBody>
      </p:sp>
      <p:pic>
        <p:nvPicPr>
          <p:cNvPr id="6" name="Content Placeholder 5">
            <a:extLst>
              <a:ext uri="{FF2B5EF4-FFF2-40B4-BE49-F238E27FC236}">
                <a16:creationId xmlns:a16="http://schemas.microsoft.com/office/drawing/2014/main" id="{8BF688EF-965A-46C4-8303-F85CF0B91950}"/>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b="-124"/>
          <a:stretch/>
        </p:blipFill>
        <p:spPr>
          <a:xfrm>
            <a:off x="3910522" y="4759661"/>
            <a:ext cx="5239299" cy="2098340"/>
          </a:xfrm>
          <a:prstGeom prst="rect">
            <a:avLst/>
          </a:prstGeom>
        </p:spPr>
      </p:pic>
      <p:pic>
        <p:nvPicPr>
          <p:cNvPr id="7" name="Picture 6">
            <a:extLst>
              <a:ext uri="{FF2B5EF4-FFF2-40B4-BE49-F238E27FC236}">
                <a16:creationId xmlns:a16="http://schemas.microsoft.com/office/drawing/2014/main" id="{2B5676AD-4FBF-4612-AC9D-08B1AE4734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10522" y="1787408"/>
            <a:ext cx="5239299" cy="2947106"/>
          </a:xfrm>
          <a:prstGeom prst="rect">
            <a:avLst/>
          </a:prstGeom>
        </p:spPr>
      </p:pic>
      <p:pic>
        <p:nvPicPr>
          <p:cNvPr id="8" name="Picture 7">
            <a:extLst>
              <a:ext uri="{FF2B5EF4-FFF2-40B4-BE49-F238E27FC236}">
                <a16:creationId xmlns:a16="http://schemas.microsoft.com/office/drawing/2014/main" id="{5AEA0AA7-E731-4E44-B8C9-68B6E438493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2441465"/>
            <a:ext cx="3868640" cy="4421979"/>
          </a:xfrm>
          <a:prstGeom prst="rect">
            <a:avLst/>
          </a:prstGeom>
        </p:spPr>
      </p:pic>
      <p:pic>
        <p:nvPicPr>
          <p:cNvPr id="9" name="Picture 8">
            <a:extLst>
              <a:ext uri="{FF2B5EF4-FFF2-40B4-BE49-F238E27FC236}">
                <a16:creationId xmlns:a16="http://schemas.microsoft.com/office/drawing/2014/main" id="{E8056D6B-BA6D-4A93-8AC3-71108CCA8ED3}"/>
              </a:ext>
            </a:extLst>
          </p:cNvPr>
          <p:cNvPicPr>
            <a:picLocks noChangeAspect="1"/>
          </p:cNvPicPr>
          <p:nvPr/>
        </p:nvPicPr>
        <p:blipFill>
          <a:blip r:embed="rId6"/>
          <a:stretch>
            <a:fillRect/>
          </a:stretch>
        </p:blipFill>
        <p:spPr>
          <a:xfrm>
            <a:off x="-1" y="1955"/>
            <a:ext cx="3868641" cy="2503238"/>
          </a:xfrm>
          <a:prstGeom prst="rect">
            <a:avLst/>
          </a:prstGeom>
        </p:spPr>
      </p:pic>
    </p:spTree>
    <p:extLst>
      <p:ext uri="{BB962C8B-B14F-4D97-AF65-F5344CB8AC3E}">
        <p14:creationId xmlns:p14="http://schemas.microsoft.com/office/powerpoint/2010/main" val="3277398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905DAD-0472-487A-BC8A-084890D9D193}"/>
              </a:ext>
            </a:extLst>
          </p:cNvPr>
          <p:cNvSpPr>
            <a:spLocks noGrp="1"/>
          </p:cNvSpPr>
          <p:nvPr>
            <p:ph type="title"/>
          </p:nvPr>
        </p:nvSpPr>
        <p:spPr/>
        <p:txBody>
          <a:bodyPr/>
          <a:lstStyle/>
          <a:p>
            <a:r>
              <a:rPr lang="en-US" dirty="0"/>
              <a:t>Green &amp; Red Vineyard</a:t>
            </a:r>
            <a:br>
              <a:rPr lang="en-US" dirty="0"/>
            </a:br>
            <a:r>
              <a:rPr lang="en-US" dirty="0"/>
              <a:t>2014 Zinfandel</a:t>
            </a:r>
          </a:p>
        </p:txBody>
      </p:sp>
      <p:graphicFrame>
        <p:nvGraphicFramePr>
          <p:cNvPr id="7" name="Content Placeholder 6">
            <a:extLst>
              <a:ext uri="{FF2B5EF4-FFF2-40B4-BE49-F238E27FC236}">
                <a16:creationId xmlns:a16="http://schemas.microsoft.com/office/drawing/2014/main" id="{10088C9F-B9D3-4F4C-AF09-CEDD227E98ED}"/>
              </a:ext>
            </a:extLst>
          </p:cNvPr>
          <p:cNvGraphicFramePr>
            <a:graphicFrameLocks noGrp="1"/>
          </p:cNvGraphicFramePr>
          <p:nvPr>
            <p:ph sz="half" idx="1"/>
            <p:extLst>
              <p:ext uri="{D42A27DB-BD31-4B8C-83A1-F6EECF244321}">
                <p14:modId xmlns:p14="http://schemas.microsoft.com/office/powerpoint/2010/main" val="1019127296"/>
              </p:ext>
            </p:extLst>
          </p:nvPr>
        </p:nvGraphicFramePr>
        <p:xfrm>
          <a:off x="152400" y="1692275"/>
          <a:ext cx="4572000" cy="4876800"/>
        </p:xfrm>
        <a:graphic>
          <a:graphicData uri="http://schemas.openxmlformats.org/drawingml/2006/table">
            <a:tbl>
              <a:tblPr bandRow="1">
                <a:tableStyleId>{BC89EF96-8CEA-46FF-86C4-4CE0E7609802}</a:tableStyleId>
              </a:tblPr>
              <a:tblGrid>
                <a:gridCol w="1390650">
                  <a:extLst>
                    <a:ext uri="{9D8B030D-6E8A-4147-A177-3AD203B41FA5}">
                      <a16:colId xmlns:a16="http://schemas.microsoft.com/office/drawing/2014/main" val="2123714627"/>
                    </a:ext>
                  </a:extLst>
                </a:gridCol>
                <a:gridCol w="3181350">
                  <a:extLst>
                    <a:ext uri="{9D8B030D-6E8A-4147-A177-3AD203B41FA5}">
                      <a16:colId xmlns:a16="http://schemas.microsoft.com/office/drawing/2014/main" val="3645810030"/>
                    </a:ext>
                  </a:extLst>
                </a:gridCol>
              </a:tblGrid>
              <a:tr h="370840">
                <a:tc>
                  <a:txBody>
                    <a:bodyPr/>
                    <a:lstStyle/>
                    <a:p>
                      <a:r>
                        <a:rPr lang="en-US" sz="2000" dirty="0"/>
                        <a:t>Appellation</a:t>
                      </a:r>
                    </a:p>
                  </a:txBody>
                  <a:tcPr/>
                </a:tc>
                <a:tc>
                  <a:txBody>
                    <a:bodyPr/>
                    <a:lstStyle/>
                    <a:p>
                      <a:r>
                        <a:rPr lang="en-US" sz="2000" dirty="0"/>
                        <a:t>Chiles Valley District</a:t>
                      </a:r>
                    </a:p>
                  </a:txBody>
                  <a:tcPr/>
                </a:tc>
                <a:extLst>
                  <a:ext uri="{0D108BD9-81ED-4DB2-BD59-A6C34878D82A}">
                    <a16:rowId xmlns:a16="http://schemas.microsoft.com/office/drawing/2014/main" val="4015502227"/>
                  </a:ext>
                </a:extLst>
              </a:tr>
              <a:tr h="370840">
                <a:tc>
                  <a:txBody>
                    <a:bodyPr/>
                    <a:lstStyle/>
                    <a:p>
                      <a:r>
                        <a:rPr lang="en-US" sz="2000" dirty="0"/>
                        <a:t>Vineyard</a:t>
                      </a:r>
                    </a:p>
                  </a:txBody>
                  <a:tcPr/>
                </a:tc>
                <a:tc>
                  <a:txBody>
                    <a:bodyPr/>
                    <a:lstStyle/>
                    <a:p>
                      <a:r>
                        <a:rPr lang="en-US" sz="2000" dirty="0"/>
                        <a:t>Chiles Mill Vineyard (Estate)</a:t>
                      </a:r>
                    </a:p>
                  </a:txBody>
                  <a:tcPr/>
                </a:tc>
                <a:extLst>
                  <a:ext uri="{0D108BD9-81ED-4DB2-BD59-A6C34878D82A}">
                    <a16:rowId xmlns:a16="http://schemas.microsoft.com/office/drawing/2014/main" val="3467746309"/>
                  </a:ext>
                </a:extLst>
              </a:tr>
              <a:tr h="370840">
                <a:tc>
                  <a:txBody>
                    <a:bodyPr/>
                    <a:lstStyle/>
                    <a:p>
                      <a:r>
                        <a:rPr lang="en-US" sz="2000" dirty="0"/>
                        <a:t>Variety</a:t>
                      </a:r>
                    </a:p>
                  </a:txBody>
                  <a:tcPr/>
                </a:tc>
                <a:tc>
                  <a:txBody>
                    <a:bodyPr/>
                    <a:lstStyle/>
                    <a:p>
                      <a:r>
                        <a:rPr lang="en-US" sz="2000" dirty="0"/>
                        <a:t>Zinfandel</a:t>
                      </a:r>
                    </a:p>
                  </a:txBody>
                  <a:tcPr/>
                </a:tc>
                <a:extLst>
                  <a:ext uri="{0D108BD9-81ED-4DB2-BD59-A6C34878D82A}">
                    <a16:rowId xmlns:a16="http://schemas.microsoft.com/office/drawing/2014/main" val="2048534679"/>
                  </a:ext>
                </a:extLst>
              </a:tr>
              <a:tr h="370840">
                <a:tc>
                  <a:txBody>
                    <a:bodyPr/>
                    <a:lstStyle/>
                    <a:p>
                      <a:r>
                        <a:rPr lang="en-US" sz="2000" dirty="0"/>
                        <a:t>pH</a:t>
                      </a:r>
                    </a:p>
                  </a:txBody>
                  <a:tcPr/>
                </a:tc>
                <a:tc>
                  <a:txBody>
                    <a:bodyPr/>
                    <a:lstStyle/>
                    <a:p>
                      <a:r>
                        <a:rPr lang="en-US" sz="2000" dirty="0"/>
                        <a:t>3.56</a:t>
                      </a:r>
                    </a:p>
                  </a:txBody>
                  <a:tcPr/>
                </a:tc>
                <a:extLst>
                  <a:ext uri="{0D108BD9-81ED-4DB2-BD59-A6C34878D82A}">
                    <a16:rowId xmlns:a16="http://schemas.microsoft.com/office/drawing/2014/main" val="336507150"/>
                  </a:ext>
                </a:extLst>
              </a:tr>
              <a:tr h="370840">
                <a:tc>
                  <a:txBody>
                    <a:bodyPr/>
                    <a:lstStyle/>
                    <a:p>
                      <a:r>
                        <a:rPr lang="en-US" sz="2000" dirty="0"/>
                        <a:t>T.A.</a:t>
                      </a:r>
                    </a:p>
                  </a:txBody>
                  <a:tcPr/>
                </a:tc>
                <a:tc>
                  <a:txBody>
                    <a:bodyPr/>
                    <a:lstStyle/>
                    <a:p>
                      <a:r>
                        <a:rPr lang="en-US" sz="2000" dirty="0"/>
                        <a:t>6.0 g/L</a:t>
                      </a:r>
                    </a:p>
                  </a:txBody>
                  <a:tcPr/>
                </a:tc>
                <a:extLst>
                  <a:ext uri="{0D108BD9-81ED-4DB2-BD59-A6C34878D82A}">
                    <a16:rowId xmlns:a16="http://schemas.microsoft.com/office/drawing/2014/main" val="1577891388"/>
                  </a:ext>
                </a:extLst>
              </a:tr>
              <a:tr h="370840">
                <a:tc>
                  <a:txBody>
                    <a:bodyPr/>
                    <a:lstStyle/>
                    <a:p>
                      <a:r>
                        <a:rPr lang="en-US" sz="2000" dirty="0"/>
                        <a:t>ABV</a:t>
                      </a:r>
                    </a:p>
                  </a:txBody>
                  <a:tcPr/>
                </a:tc>
                <a:tc>
                  <a:txBody>
                    <a:bodyPr/>
                    <a:lstStyle/>
                    <a:p>
                      <a:r>
                        <a:rPr lang="en-US" sz="2000" dirty="0"/>
                        <a:t>15.3%</a:t>
                      </a:r>
                    </a:p>
                  </a:txBody>
                  <a:tcPr/>
                </a:tc>
                <a:extLst>
                  <a:ext uri="{0D108BD9-81ED-4DB2-BD59-A6C34878D82A}">
                    <a16:rowId xmlns:a16="http://schemas.microsoft.com/office/drawing/2014/main" val="4122086181"/>
                  </a:ext>
                </a:extLst>
              </a:tr>
              <a:tr h="370840">
                <a:tc>
                  <a:txBody>
                    <a:bodyPr/>
                    <a:lstStyle/>
                    <a:p>
                      <a:r>
                        <a:rPr lang="en-US" sz="2000" dirty="0"/>
                        <a:t>Harvest</a:t>
                      </a:r>
                    </a:p>
                  </a:txBody>
                  <a:tcPr/>
                </a:tc>
                <a:tc>
                  <a:txBody>
                    <a:bodyPr/>
                    <a:lstStyle/>
                    <a:p>
                      <a:r>
                        <a:rPr lang="en-US" sz="2000" dirty="0"/>
                        <a:t>Sep 16-19, 2014</a:t>
                      </a:r>
                    </a:p>
                  </a:txBody>
                  <a:tcPr/>
                </a:tc>
                <a:extLst>
                  <a:ext uri="{0D108BD9-81ED-4DB2-BD59-A6C34878D82A}">
                    <a16:rowId xmlns:a16="http://schemas.microsoft.com/office/drawing/2014/main" val="2421750020"/>
                  </a:ext>
                </a:extLst>
              </a:tr>
              <a:tr h="370840">
                <a:tc>
                  <a:txBody>
                    <a:bodyPr/>
                    <a:lstStyle/>
                    <a:p>
                      <a:r>
                        <a:rPr lang="en-US" sz="2000" dirty="0" err="1"/>
                        <a:t>Vinification</a:t>
                      </a:r>
                      <a:endParaRPr lang="en-US" sz="2000" dirty="0"/>
                    </a:p>
                  </a:txBody>
                  <a:tcPr/>
                </a:tc>
                <a:tc>
                  <a:txBody>
                    <a:bodyPr/>
                    <a:lstStyle/>
                    <a:p>
                      <a:r>
                        <a:rPr lang="en-US" sz="2000" dirty="0"/>
                        <a:t>Open top fermenter (3 days cold soak; 10 days fermentation)</a:t>
                      </a:r>
                    </a:p>
                  </a:txBody>
                  <a:tcPr/>
                </a:tc>
                <a:extLst>
                  <a:ext uri="{0D108BD9-81ED-4DB2-BD59-A6C34878D82A}">
                    <a16:rowId xmlns:a16="http://schemas.microsoft.com/office/drawing/2014/main" val="867315422"/>
                  </a:ext>
                </a:extLst>
              </a:tr>
              <a:tr h="370840">
                <a:tc>
                  <a:txBody>
                    <a:bodyPr/>
                    <a:lstStyle/>
                    <a:p>
                      <a:r>
                        <a:rPr lang="en-US" sz="2000" dirty="0"/>
                        <a:t>Aging</a:t>
                      </a:r>
                    </a:p>
                  </a:txBody>
                  <a:tcPr/>
                </a:tc>
                <a:tc>
                  <a:txBody>
                    <a:bodyPr/>
                    <a:lstStyle/>
                    <a:p>
                      <a:r>
                        <a:rPr lang="en-US" sz="2000" dirty="0"/>
                        <a:t>14 months in 20% new oak (70% American/30% French)</a:t>
                      </a:r>
                    </a:p>
                  </a:txBody>
                  <a:tcPr/>
                </a:tc>
                <a:extLst>
                  <a:ext uri="{0D108BD9-81ED-4DB2-BD59-A6C34878D82A}">
                    <a16:rowId xmlns:a16="http://schemas.microsoft.com/office/drawing/2014/main" val="3009485056"/>
                  </a:ext>
                </a:extLst>
              </a:tr>
              <a:tr h="370840">
                <a:tc>
                  <a:txBody>
                    <a:bodyPr/>
                    <a:lstStyle/>
                    <a:p>
                      <a:r>
                        <a:rPr lang="en-US" sz="2000" dirty="0"/>
                        <a:t>Bottling</a:t>
                      </a:r>
                    </a:p>
                  </a:txBody>
                  <a:tcPr/>
                </a:tc>
                <a:tc>
                  <a:txBody>
                    <a:bodyPr/>
                    <a:lstStyle/>
                    <a:p>
                      <a:r>
                        <a:rPr lang="en-US" sz="2000" dirty="0"/>
                        <a:t>Apr 6, 2016</a:t>
                      </a:r>
                    </a:p>
                  </a:txBody>
                  <a:tcPr/>
                </a:tc>
                <a:extLst>
                  <a:ext uri="{0D108BD9-81ED-4DB2-BD59-A6C34878D82A}">
                    <a16:rowId xmlns:a16="http://schemas.microsoft.com/office/drawing/2014/main" val="1889300695"/>
                  </a:ext>
                </a:extLst>
              </a:tr>
            </a:tbl>
          </a:graphicData>
        </a:graphic>
      </p:graphicFrame>
      <p:pic>
        <p:nvPicPr>
          <p:cNvPr id="3" name="Picture 2">
            <a:extLst>
              <a:ext uri="{FF2B5EF4-FFF2-40B4-BE49-F238E27FC236}">
                <a16:creationId xmlns:a16="http://schemas.microsoft.com/office/drawing/2014/main" id="{02B786A4-7A9C-4F6F-BABA-6364AA80FCA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724400" y="3625395"/>
            <a:ext cx="3181350" cy="3232605"/>
          </a:xfrm>
          <a:prstGeom prst="rect">
            <a:avLst/>
          </a:prstGeom>
        </p:spPr>
      </p:pic>
      <p:pic>
        <p:nvPicPr>
          <p:cNvPr id="6" name="Picture 5">
            <a:extLst>
              <a:ext uri="{FF2B5EF4-FFF2-40B4-BE49-F238E27FC236}">
                <a16:creationId xmlns:a16="http://schemas.microsoft.com/office/drawing/2014/main" id="{CBEA74CA-79C8-4D9A-9B1D-9B0F3215835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39050" y="1028968"/>
            <a:ext cx="1504950" cy="5829032"/>
          </a:xfrm>
          <a:prstGeom prst="rect">
            <a:avLst/>
          </a:prstGeom>
        </p:spPr>
      </p:pic>
      <p:pic>
        <p:nvPicPr>
          <p:cNvPr id="8" name="Picture 7">
            <a:extLst>
              <a:ext uri="{FF2B5EF4-FFF2-40B4-BE49-F238E27FC236}">
                <a16:creationId xmlns:a16="http://schemas.microsoft.com/office/drawing/2014/main" id="{F692CFBE-F850-4799-A3C0-10D9E5A754F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9583378">
            <a:off x="8169792" y="3160557"/>
            <a:ext cx="906725" cy="551591"/>
          </a:xfrm>
          <a:prstGeom prst="rect">
            <a:avLst/>
          </a:prstGeom>
        </p:spPr>
      </p:pic>
      <p:sp>
        <p:nvSpPr>
          <p:cNvPr id="9" name="TextBox 8">
            <a:extLst>
              <a:ext uri="{FF2B5EF4-FFF2-40B4-BE49-F238E27FC236}">
                <a16:creationId xmlns:a16="http://schemas.microsoft.com/office/drawing/2014/main" id="{15540130-E0BF-49BC-AD7F-CB039C7F1E41}"/>
              </a:ext>
            </a:extLst>
          </p:cNvPr>
          <p:cNvSpPr txBox="1"/>
          <p:nvPr/>
        </p:nvSpPr>
        <p:spPr>
          <a:xfrm rot="20383378">
            <a:off x="8373475" y="3251687"/>
            <a:ext cx="574196" cy="400110"/>
          </a:xfrm>
          <a:prstGeom prst="rect">
            <a:avLst/>
          </a:prstGeom>
          <a:noFill/>
        </p:spPr>
        <p:txBody>
          <a:bodyPr wrap="none" rtlCol="0">
            <a:spAutoFit/>
          </a:bodyPr>
          <a:lstStyle/>
          <a:p>
            <a:r>
              <a:rPr lang="en-US" sz="2000" b="1" dirty="0"/>
              <a:t>$29</a:t>
            </a:r>
          </a:p>
        </p:txBody>
      </p:sp>
    </p:spTree>
    <p:extLst>
      <p:ext uri="{BB962C8B-B14F-4D97-AF65-F5344CB8AC3E}">
        <p14:creationId xmlns:p14="http://schemas.microsoft.com/office/powerpoint/2010/main" val="2500623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905DAD-0472-487A-BC8A-084890D9D193}"/>
              </a:ext>
            </a:extLst>
          </p:cNvPr>
          <p:cNvSpPr>
            <a:spLocks noGrp="1"/>
          </p:cNvSpPr>
          <p:nvPr>
            <p:ph type="title"/>
          </p:nvPr>
        </p:nvSpPr>
        <p:spPr/>
        <p:txBody>
          <a:bodyPr>
            <a:normAutofit/>
          </a:bodyPr>
          <a:lstStyle/>
          <a:p>
            <a:r>
              <a:rPr lang="en-US" dirty="0"/>
              <a:t>Whitehall Lane Winery </a:t>
            </a:r>
            <a:br>
              <a:rPr lang="en-US" dirty="0"/>
            </a:br>
            <a:r>
              <a:rPr lang="en-US" dirty="0"/>
              <a:t>2015 Tre Leoni</a:t>
            </a:r>
          </a:p>
        </p:txBody>
      </p:sp>
      <p:graphicFrame>
        <p:nvGraphicFramePr>
          <p:cNvPr id="7" name="Content Placeholder 6">
            <a:extLst>
              <a:ext uri="{FF2B5EF4-FFF2-40B4-BE49-F238E27FC236}">
                <a16:creationId xmlns:a16="http://schemas.microsoft.com/office/drawing/2014/main" id="{10088C9F-B9D3-4F4C-AF09-CEDD227E98ED}"/>
              </a:ext>
            </a:extLst>
          </p:cNvPr>
          <p:cNvGraphicFramePr>
            <a:graphicFrameLocks noGrp="1"/>
          </p:cNvGraphicFramePr>
          <p:nvPr>
            <p:ph sz="half" idx="1"/>
            <p:extLst>
              <p:ext uri="{D42A27DB-BD31-4B8C-83A1-F6EECF244321}">
                <p14:modId xmlns:p14="http://schemas.microsoft.com/office/powerpoint/2010/main" val="2247780094"/>
              </p:ext>
            </p:extLst>
          </p:nvPr>
        </p:nvGraphicFramePr>
        <p:xfrm>
          <a:off x="293370" y="1825625"/>
          <a:ext cx="4278630" cy="2590800"/>
        </p:xfrm>
        <a:graphic>
          <a:graphicData uri="http://schemas.openxmlformats.org/drawingml/2006/table">
            <a:tbl>
              <a:tblPr bandRow="1">
                <a:tableStyleId>{BC89EF96-8CEA-46FF-86C4-4CE0E7609802}</a:tableStyleId>
              </a:tblPr>
              <a:tblGrid>
                <a:gridCol w="1459230">
                  <a:extLst>
                    <a:ext uri="{9D8B030D-6E8A-4147-A177-3AD203B41FA5}">
                      <a16:colId xmlns:a16="http://schemas.microsoft.com/office/drawing/2014/main" val="2123714627"/>
                    </a:ext>
                  </a:extLst>
                </a:gridCol>
                <a:gridCol w="2819400">
                  <a:extLst>
                    <a:ext uri="{9D8B030D-6E8A-4147-A177-3AD203B41FA5}">
                      <a16:colId xmlns:a16="http://schemas.microsoft.com/office/drawing/2014/main" val="3645810030"/>
                    </a:ext>
                  </a:extLst>
                </a:gridCol>
              </a:tblGrid>
              <a:tr h="370840">
                <a:tc>
                  <a:txBody>
                    <a:bodyPr/>
                    <a:lstStyle/>
                    <a:p>
                      <a:r>
                        <a:rPr lang="en-US" sz="2000" dirty="0"/>
                        <a:t>Appellation</a:t>
                      </a:r>
                    </a:p>
                  </a:txBody>
                  <a:tcPr/>
                </a:tc>
                <a:tc>
                  <a:txBody>
                    <a:bodyPr/>
                    <a:lstStyle/>
                    <a:p>
                      <a:r>
                        <a:rPr lang="en-US" sz="2000" dirty="0"/>
                        <a:t>Napa Valley</a:t>
                      </a:r>
                    </a:p>
                  </a:txBody>
                  <a:tcPr/>
                </a:tc>
                <a:extLst>
                  <a:ext uri="{0D108BD9-81ED-4DB2-BD59-A6C34878D82A}">
                    <a16:rowId xmlns:a16="http://schemas.microsoft.com/office/drawing/2014/main" val="4015502227"/>
                  </a:ext>
                </a:extLst>
              </a:tr>
              <a:tr h="370840">
                <a:tc>
                  <a:txBody>
                    <a:bodyPr/>
                    <a:lstStyle/>
                    <a:p>
                      <a:r>
                        <a:rPr lang="en-US" sz="2000" dirty="0"/>
                        <a:t>Vineyard</a:t>
                      </a:r>
                    </a:p>
                  </a:txBody>
                  <a:tcPr/>
                </a:tc>
                <a:tc>
                  <a:txBody>
                    <a:bodyPr/>
                    <a:lstStyle/>
                    <a:p>
                      <a:r>
                        <a:rPr lang="en-US" sz="2000" dirty="0"/>
                        <a:t>Estate in St. Helena, Rutherford &amp; Oak Knoll</a:t>
                      </a:r>
                    </a:p>
                  </a:txBody>
                  <a:tcPr/>
                </a:tc>
                <a:extLst>
                  <a:ext uri="{0D108BD9-81ED-4DB2-BD59-A6C34878D82A}">
                    <a16:rowId xmlns:a16="http://schemas.microsoft.com/office/drawing/2014/main" val="3467746309"/>
                  </a:ext>
                </a:extLst>
              </a:tr>
              <a:tr h="370840">
                <a:tc>
                  <a:txBody>
                    <a:bodyPr/>
                    <a:lstStyle/>
                    <a:p>
                      <a:r>
                        <a:rPr lang="en-US" sz="2000" dirty="0"/>
                        <a:t>Variety</a:t>
                      </a:r>
                    </a:p>
                  </a:txBody>
                  <a:tcPr/>
                </a:tc>
                <a:tc>
                  <a:txBody>
                    <a:bodyPr/>
                    <a:lstStyle/>
                    <a:p>
                      <a:r>
                        <a:rPr lang="en-US" sz="2000" dirty="0"/>
                        <a:t>Cab </a:t>
                      </a:r>
                      <a:r>
                        <a:rPr lang="en-US" sz="2000" dirty="0" err="1"/>
                        <a:t>Sauv</a:t>
                      </a:r>
                      <a:r>
                        <a:rPr lang="en-US" sz="2000" dirty="0"/>
                        <a:t>, Merlot, Syrah, &amp; Zin</a:t>
                      </a:r>
                    </a:p>
                  </a:txBody>
                  <a:tcPr/>
                </a:tc>
                <a:extLst>
                  <a:ext uri="{0D108BD9-81ED-4DB2-BD59-A6C34878D82A}">
                    <a16:rowId xmlns:a16="http://schemas.microsoft.com/office/drawing/2014/main" val="2048534679"/>
                  </a:ext>
                </a:extLst>
              </a:tr>
              <a:tr h="370840">
                <a:tc>
                  <a:txBody>
                    <a:bodyPr/>
                    <a:lstStyle/>
                    <a:p>
                      <a:r>
                        <a:rPr lang="en-US" sz="2000" dirty="0"/>
                        <a:t>ABV</a:t>
                      </a:r>
                    </a:p>
                  </a:txBody>
                  <a:tcPr/>
                </a:tc>
                <a:tc>
                  <a:txBody>
                    <a:bodyPr/>
                    <a:lstStyle/>
                    <a:p>
                      <a:r>
                        <a:rPr lang="en-US" sz="2000" dirty="0"/>
                        <a:t>14.7%</a:t>
                      </a:r>
                    </a:p>
                  </a:txBody>
                  <a:tcPr/>
                </a:tc>
                <a:extLst>
                  <a:ext uri="{0D108BD9-81ED-4DB2-BD59-A6C34878D82A}">
                    <a16:rowId xmlns:a16="http://schemas.microsoft.com/office/drawing/2014/main" val="4122086181"/>
                  </a:ext>
                </a:extLst>
              </a:tr>
              <a:tr h="370840">
                <a:tc>
                  <a:txBody>
                    <a:bodyPr/>
                    <a:lstStyle/>
                    <a:p>
                      <a:r>
                        <a:rPr lang="en-US" sz="2000" dirty="0"/>
                        <a:t>Aging</a:t>
                      </a:r>
                    </a:p>
                  </a:txBody>
                  <a:tcPr/>
                </a:tc>
                <a:tc>
                  <a:txBody>
                    <a:bodyPr/>
                    <a:lstStyle/>
                    <a:p>
                      <a:r>
                        <a:rPr lang="en-US" sz="2000" dirty="0"/>
                        <a:t>18 months</a:t>
                      </a:r>
                    </a:p>
                  </a:txBody>
                  <a:tcPr/>
                </a:tc>
                <a:extLst>
                  <a:ext uri="{0D108BD9-81ED-4DB2-BD59-A6C34878D82A}">
                    <a16:rowId xmlns:a16="http://schemas.microsoft.com/office/drawing/2014/main" val="3009485056"/>
                  </a:ext>
                </a:extLst>
              </a:tr>
            </a:tbl>
          </a:graphicData>
        </a:graphic>
      </p:graphicFrame>
      <p:pic>
        <p:nvPicPr>
          <p:cNvPr id="3" name="Picture 2">
            <a:extLst>
              <a:ext uri="{FF2B5EF4-FFF2-40B4-BE49-F238E27FC236}">
                <a16:creationId xmlns:a16="http://schemas.microsoft.com/office/drawing/2014/main" id="{069B608A-A3E7-42D0-A607-F563CD637A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31136" y="1104900"/>
            <a:ext cx="1612863" cy="5753100"/>
          </a:xfrm>
          <a:prstGeom prst="rect">
            <a:avLst/>
          </a:prstGeom>
        </p:spPr>
      </p:pic>
      <p:pic>
        <p:nvPicPr>
          <p:cNvPr id="6" name="Picture 5">
            <a:extLst>
              <a:ext uri="{FF2B5EF4-FFF2-40B4-BE49-F238E27FC236}">
                <a16:creationId xmlns:a16="http://schemas.microsoft.com/office/drawing/2014/main" id="{C32882CE-EEFC-4BE0-8966-B67107B8AD8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17349" y="4416425"/>
            <a:ext cx="6307399" cy="2441575"/>
          </a:xfrm>
          <a:prstGeom prst="rect">
            <a:avLst/>
          </a:prstGeom>
        </p:spPr>
      </p:pic>
      <p:pic>
        <p:nvPicPr>
          <p:cNvPr id="8" name="Picture 7">
            <a:extLst>
              <a:ext uri="{FF2B5EF4-FFF2-40B4-BE49-F238E27FC236}">
                <a16:creationId xmlns:a16="http://schemas.microsoft.com/office/drawing/2014/main" id="{B24620ED-2EB3-4AD8-BF4F-58A5A0A856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9583378">
            <a:off x="8169792" y="3160557"/>
            <a:ext cx="906725" cy="551591"/>
          </a:xfrm>
          <a:prstGeom prst="rect">
            <a:avLst/>
          </a:prstGeom>
        </p:spPr>
      </p:pic>
      <p:sp>
        <p:nvSpPr>
          <p:cNvPr id="9" name="TextBox 8">
            <a:extLst>
              <a:ext uri="{FF2B5EF4-FFF2-40B4-BE49-F238E27FC236}">
                <a16:creationId xmlns:a16="http://schemas.microsoft.com/office/drawing/2014/main" id="{ACACB2B8-9B0A-4B09-ADDB-E2D75506C0A2}"/>
              </a:ext>
            </a:extLst>
          </p:cNvPr>
          <p:cNvSpPr txBox="1"/>
          <p:nvPr/>
        </p:nvSpPr>
        <p:spPr>
          <a:xfrm rot="20383378">
            <a:off x="8373475" y="3251687"/>
            <a:ext cx="574196" cy="400110"/>
          </a:xfrm>
          <a:prstGeom prst="rect">
            <a:avLst/>
          </a:prstGeom>
          <a:noFill/>
        </p:spPr>
        <p:txBody>
          <a:bodyPr wrap="none" rtlCol="0">
            <a:spAutoFit/>
          </a:bodyPr>
          <a:lstStyle/>
          <a:p>
            <a:r>
              <a:rPr lang="en-US" sz="2000" b="1" dirty="0"/>
              <a:t>$29</a:t>
            </a:r>
          </a:p>
        </p:txBody>
      </p:sp>
    </p:spTree>
    <p:extLst>
      <p:ext uri="{BB962C8B-B14F-4D97-AF65-F5344CB8AC3E}">
        <p14:creationId xmlns:p14="http://schemas.microsoft.com/office/powerpoint/2010/main" val="1076403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8BE992-92D2-41DF-81A1-8BF098DA9BA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322843" y="4000500"/>
            <a:ext cx="3206669" cy="2829718"/>
          </a:xfrm>
          <a:prstGeom prst="rect">
            <a:avLst/>
          </a:prstGeom>
        </p:spPr>
      </p:pic>
      <p:sp>
        <p:nvSpPr>
          <p:cNvPr id="4" name="Title 3">
            <a:extLst>
              <a:ext uri="{FF2B5EF4-FFF2-40B4-BE49-F238E27FC236}">
                <a16:creationId xmlns:a16="http://schemas.microsoft.com/office/drawing/2014/main" id="{20905DAD-0472-487A-BC8A-084890D9D193}"/>
              </a:ext>
            </a:extLst>
          </p:cNvPr>
          <p:cNvSpPr>
            <a:spLocks noGrp="1"/>
          </p:cNvSpPr>
          <p:nvPr>
            <p:ph type="title"/>
          </p:nvPr>
        </p:nvSpPr>
        <p:spPr/>
        <p:txBody>
          <a:bodyPr/>
          <a:lstStyle/>
          <a:p>
            <a:r>
              <a:rPr lang="en-US" dirty="0"/>
              <a:t>Mount Veeder Winery</a:t>
            </a:r>
            <a:br>
              <a:rPr lang="en-US" dirty="0"/>
            </a:br>
            <a:r>
              <a:rPr lang="en-US" dirty="0"/>
              <a:t>2015 Reserve</a:t>
            </a:r>
          </a:p>
        </p:txBody>
      </p:sp>
      <p:graphicFrame>
        <p:nvGraphicFramePr>
          <p:cNvPr id="7" name="Content Placeholder 6">
            <a:extLst>
              <a:ext uri="{FF2B5EF4-FFF2-40B4-BE49-F238E27FC236}">
                <a16:creationId xmlns:a16="http://schemas.microsoft.com/office/drawing/2014/main" id="{10088C9F-B9D3-4F4C-AF09-CEDD227E98ED}"/>
              </a:ext>
            </a:extLst>
          </p:cNvPr>
          <p:cNvGraphicFramePr>
            <a:graphicFrameLocks noGrp="1"/>
          </p:cNvGraphicFramePr>
          <p:nvPr>
            <p:ph sz="half" idx="1"/>
            <p:extLst>
              <p:ext uri="{D42A27DB-BD31-4B8C-83A1-F6EECF244321}">
                <p14:modId xmlns:p14="http://schemas.microsoft.com/office/powerpoint/2010/main" val="90635806"/>
              </p:ext>
            </p:extLst>
          </p:nvPr>
        </p:nvGraphicFramePr>
        <p:xfrm>
          <a:off x="293370" y="1825625"/>
          <a:ext cx="4069080" cy="4693920"/>
        </p:xfrm>
        <a:graphic>
          <a:graphicData uri="http://schemas.openxmlformats.org/drawingml/2006/table">
            <a:tbl>
              <a:tblPr bandRow="1">
                <a:tableStyleId>{BC89EF96-8CEA-46FF-86C4-4CE0E7609802}</a:tableStyleId>
              </a:tblPr>
              <a:tblGrid>
                <a:gridCol w="1474470">
                  <a:extLst>
                    <a:ext uri="{9D8B030D-6E8A-4147-A177-3AD203B41FA5}">
                      <a16:colId xmlns:a16="http://schemas.microsoft.com/office/drawing/2014/main" val="2123714627"/>
                    </a:ext>
                  </a:extLst>
                </a:gridCol>
                <a:gridCol w="2594610">
                  <a:extLst>
                    <a:ext uri="{9D8B030D-6E8A-4147-A177-3AD203B41FA5}">
                      <a16:colId xmlns:a16="http://schemas.microsoft.com/office/drawing/2014/main" val="3645810030"/>
                    </a:ext>
                  </a:extLst>
                </a:gridCol>
              </a:tblGrid>
              <a:tr h="370840">
                <a:tc>
                  <a:txBody>
                    <a:bodyPr/>
                    <a:lstStyle/>
                    <a:p>
                      <a:r>
                        <a:rPr lang="en-US" sz="2000" dirty="0"/>
                        <a:t>Appellation</a:t>
                      </a:r>
                    </a:p>
                  </a:txBody>
                  <a:tcPr/>
                </a:tc>
                <a:tc>
                  <a:txBody>
                    <a:bodyPr/>
                    <a:lstStyle/>
                    <a:p>
                      <a:r>
                        <a:rPr lang="en-US" sz="2000" dirty="0"/>
                        <a:t>Mount Veeder</a:t>
                      </a:r>
                    </a:p>
                  </a:txBody>
                  <a:tcPr/>
                </a:tc>
                <a:extLst>
                  <a:ext uri="{0D108BD9-81ED-4DB2-BD59-A6C34878D82A}">
                    <a16:rowId xmlns:a16="http://schemas.microsoft.com/office/drawing/2014/main" val="4015502227"/>
                  </a:ext>
                </a:extLst>
              </a:tr>
              <a:tr h="370840">
                <a:tc>
                  <a:txBody>
                    <a:bodyPr/>
                    <a:lstStyle/>
                    <a:p>
                      <a:r>
                        <a:rPr lang="en-US" sz="2000" dirty="0"/>
                        <a:t>Variety</a:t>
                      </a:r>
                    </a:p>
                  </a:txBody>
                  <a:tcPr/>
                </a:tc>
                <a:tc>
                  <a:txBody>
                    <a:bodyPr/>
                    <a:lstStyle/>
                    <a:p>
                      <a:r>
                        <a:rPr lang="en-US" sz="2000" dirty="0"/>
                        <a:t>84% Cab </a:t>
                      </a:r>
                      <a:r>
                        <a:rPr lang="en-US" sz="2000" dirty="0" err="1"/>
                        <a:t>Sauv</a:t>
                      </a:r>
                      <a:r>
                        <a:rPr lang="en-US" sz="2000" dirty="0"/>
                        <a:t>, 12% Malbec, 4% Petit Verdot</a:t>
                      </a:r>
                    </a:p>
                  </a:txBody>
                  <a:tcPr/>
                </a:tc>
                <a:extLst>
                  <a:ext uri="{0D108BD9-81ED-4DB2-BD59-A6C34878D82A}">
                    <a16:rowId xmlns:a16="http://schemas.microsoft.com/office/drawing/2014/main" val="2048534679"/>
                  </a:ext>
                </a:extLst>
              </a:tr>
              <a:tr h="370840">
                <a:tc>
                  <a:txBody>
                    <a:bodyPr/>
                    <a:lstStyle/>
                    <a:p>
                      <a:r>
                        <a:rPr lang="en-US" sz="2000" dirty="0"/>
                        <a:t>pH</a:t>
                      </a:r>
                    </a:p>
                  </a:txBody>
                  <a:tcPr/>
                </a:tc>
                <a:tc>
                  <a:txBody>
                    <a:bodyPr/>
                    <a:lstStyle/>
                    <a:p>
                      <a:r>
                        <a:rPr lang="en-US" sz="2000" dirty="0"/>
                        <a:t>3.67</a:t>
                      </a:r>
                    </a:p>
                  </a:txBody>
                  <a:tcPr/>
                </a:tc>
                <a:extLst>
                  <a:ext uri="{0D108BD9-81ED-4DB2-BD59-A6C34878D82A}">
                    <a16:rowId xmlns:a16="http://schemas.microsoft.com/office/drawing/2014/main" val="336507150"/>
                  </a:ext>
                </a:extLst>
              </a:tr>
              <a:tr h="370840">
                <a:tc>
                  <a:txBody>
                    <a:bodyPr/>
                    <a:lstStyle/>
                    <a:p>
                      <a:r>
                        <a:rPr lang="en-US" sz="2000" dirty="0"/>
                        <a:t>T.A.</a:t>
                      </a:r>
                    </a:p>
                  </a:txBody>
                  <a:tcPr/>
                </a:tc>
                <a:tc>
                  <a:txBody>
                    <a:bodyPr/>
                    <a:lstStyle/>
                    <a:p>
                      <a:r>
                        <a:rPr lang="en-US" sz="2000" dirty="0"/>
                        <a:t>6.5 g/L</a:t>
                      </a:r>
                    </a:p>
                  </a:txBody>
                  <a:tcPr/>
                </a:tc>
                <a:extLst>
                  <a:ext uri="{0D108BD9-81ED-4DB2-BD59-A6C34878D82A}">
                    <a16:rowId xmlns:a16="http://schemas.microsoft.com/office/drawing/2014/main" val="1577891388"/>
                  </a:ext>
                </a:extLst>
              </a:tr>
              <a:tr h="370840">
                <a:tc>
                  <a:txBody>
                    <a:bodyPr/>
                    <a:lstStyle/>
                    <a:p>
                      <a:r>
                        <a:rPr lang="en-US" sz="2000" dirty="0"/>
                        <a:t>ABV</a:t>
                      </a:r>
                    </a:p>
                  </a:txBody>
                  <a:tcPr/>
                </a:tc>
                <a:tc>
                  <a:txBody>
                    <a:bodyPr/>
                    <a:lstStyle/>
                    <a:p>
                      <a:r>
                        <a:rPr lang="en-US" sz="2000" dirty="0"/>
                        <a:t>14.5%</a:t>
                      </a:r>
                    </a:p>
                  </a:txBody>
                  <a:tcPr/>
                </a:tc>
                <a:extLst>
                  <a:ext uri="{0D108BD9-81ED-4DB2-BD59-A6C34878D82A}">
                    <a16:rowId xmlns:a16="http://schemas.microsoft.com/office/drawing/2014/main" val="4122086181"/>
                  </a:ext>
                </a:extLst>
              </a:tr>
              <a:tr h="370840">
                <a:tc>
                  <a:txBody>
                    <a:bodyPr/>
                    <a:lstStyle/>
                    <a:p>
                      <a:r>
                        <a:rPr lang="en-US" sz="2000" dirty="0"/>
                        <a:t>Harvest</a:t>
                      </a:r>
                    </a:p>
                  </a:txBody>
                  <a:tcPr/>
                </a:tc>
                <a:tc>
                  <a:txBody>
                    <a:bodyPr/>
                    <a:lstStyle/>
                    <a:p>
                      <a:r>
                        <a:rPr lang="en-US" sz="2000" dirty="0"/>
                        <a:t>Sep 10 to Oct 8, 2015</a:t>
                      </a:r>
                    </a:p>
                  </a:txBody>
                  <a:tcPr/>
                </a:tc>
                <a:extLst>
                  <a:ext uri="{0D108BD9-81ED-4DB2-BD59-A6C34878D82A}">
                    <a16:rowId xmlns:a16="http://schemas.microsoft.com/office/drawing/2014/main" val="2421750020"/>
                  </a:ext>
                </a:extLst>
              </a:tr>
              <a:tr h="370840">
                <a:tc>
                  <a:txBody>
                    <a:bodyPr/>
                    <a:lstStyle/>
                    <a:p>
                      <a:r>
                        <a:rPr lang="en-US" sz="2000" dirty="0" err="1"/>
                        <a:t>Vinification</a:t>
                      </a:r>
                      <a:endParaRPr lang="en-US" sz="2000" dirty="0"/>
                    </a:p>
                  </a:txBody>
                  <a:tcPr/>
                </a:tc>
                <a:tc>
                  <a:txBody>
                    <a:bodyPr/>
                    <a:lstStyle/>
                    <a:p>
                      <a:r>
                        <a:rPr lang="en-US" sz="2000" dirty="0"/>
                        <a:t>4 days cold soak; 24 days fermentation &amp; maceration</a:t>
                      </a:r>
                    </a:p>
                  </a:txBody>
                  <a:tcPr/>
                </a:tc>
                <a:extLst>
                  <a:ext uri="{0D108BD9-81ED-4DB2-BD59-A6C34878D82A}">
                    <a16:rowId xmlns:a16="http://schemas.microsoft.com/office/drawing/2014/main" val="867315422"/>
                  </a:ext>
                </a:extLst>
              </a:tr>
              <a:tr h="370840">
                <a:tc>
                  <a:txBody>
                    <a:bodyPr/>
                    <a:lstStyle/>
                    <a:p>
                      <a:r>
                        <a:rPr lang="en-US" sz="2000" dirty="0"/>
                        <a:t>Aging</a:t>
                      </a:r>
                    </a:p>
                  </a:txBody>
                  <a:tcPr/>
                </a:tc>
                <a:tc>
                  <a:txBody>
                    <a:bodyPr/>
                    <a:lstStyle/>
                    <a:p>
                      <a:r>
                        <a:rPr lang="en-US" sz="2000" dirty="0"/>
                        <a:t>20 months in small oak barrels (100% new)</a:t>
                      </a:r>
                    </a:p>
                  </a:txBody>
                  <a:tcPr/>
                </a:tc>
                <a:extLst>
                  <a:ext uri="{0D108BD9-81ED-4DB2-BD59-A6C34878D82A}">
                    <a16:rowId xmlns:a16="http://schemas.microsoft.com/office/drawing/2014/main" val="3009485056"/>
                  </a:ext>
                </a:extLst>
              </a:tr>
            </a:tbl>
          </a:graphicData>
        </a:graphic>
      </p:graphicFrame>
      <p:pic>
        <p:nvPicPr>
          <p:cNvPr id="3" name="Picture 2">
            <a:extLst>
              <a:ext uri="{FF2B5EF4-FFF2-40B4-BE49-F238E27FC236}">
                <a16:creationId xmlns:a16="http://schemas.microsoft.com/office/drawing/2014/main" id="{CEC2680A-5107-4186-B31F-996F2E35CA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1736" y="0"/>
            <a:ext cx="2112264" cy="6858000"/>
          </a:xfrm>
          <a:prstGeom prst="rect">
            <a:avLst/>
          </a:prstGeom>
        </p:spPr>
      </p:pic>
      <p:pic>
        <p:nvPicPr>
          <p:cNvPr id="8" name="Picture 7">
            <a:extLst>
              <a:ext uri="{FF2B5EF4-FFF2-40B4-BE49-F238E27FC236}">
                <a16:creationId xmlns:a16="http://schemas.microsoft.com/office/drawing/2014/main" id="{071A631A-3526-4725-9D80-10FB53424A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9583378">
            <a:off x="8169791" y="2195841"/>
            <a:ext cx="906725" cy="551591"/>
          </a:xfrm>
          <a:prstGeom prst="rect">
            <a:avLst/>
          </a:prstGeom>
        </p:spPr>
      </p:pic>
      <p:sp>
        <p:nvSpPr>
          <p:cNvPr id="9" name="TextBox 8">
            <a:extLst>
              <a:ext uri="{FF2B5EF4-FFF2-40B4-BE49-F238E27FC236}">
                <a16:creationId xmlns:a16="http://schemas.microsoft.com/office/drawing/2014/main" id="{4A2C07FE-783C-4085-A7F2-F42D1EDB2176}"/>
              </a:ext>
            </a:extLst>
          </p:cNvPr>
          <p:cNvSpPr txBox="1"/>
          <p:nvPr/>
        </p:nvSpPr>
        <p:spPr>
          <a:xfrm rot="20383378">
            <a:off x="8373474" y="2286971"/>
            <a:ext cx="574196" cy="400110"/>
          </a:xfrm>
          <a:prstGeom prst="rect">
            <a:avLst/>
          </a:prstGeom>
          <a:noFill/>
        </p:spPr>
        <p:txBody>
          <a:bodyPr wrap="none" rtlCol="0">
            <a:spAutoFit/>
          </a:bodyPr>
          <a:lstStyle/>
          <a:p>
            <a:r>
              <a:rPr lang="en-US" sz="2000" b="1" dirty="0"/>
              <a:t>$44</a:t>
            </a:r>
          </a:p>
        </p:txBody>
      </p:sp>
    </p:spTree>
    <p:extLst>
      <p:ext uri="{BB962C8B-B14F-4D97-AF65-F5344CB8AC3E}">
        <p14:creationId xmlns:p14="http://schemas.microsoft.com/office/powerpoint/2010/main" val="2096850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072242-593D-4ACA-8FC4-995A90CDF453}"/>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11BC5B57-EB2C-4939-B937-001D6FBB811F}"/>
              </a:ext>
            </a:extLst>
          </p:cNvPr>
          <p:cNvSpPr>
            <a:spLocks noGrp="1"/>
          </p:cNvSpPr>
          <p:nvPr>
            <p:ph type="title"/>
          </p:nvPr>
        </p:nvSpPr>
        <p:spPr>
          <a:xfrm>
            <a:off x="2329543" y="137160"/>
            <a:ext cx="4180113" cy="1517469"/>
          </a:xfrm>
        </p:spPr>
        <p:txBody>
          <a:bodyPr>
            <a:normAutofit fontScale="90000"/>
          </a:bodyPr>
          <a:lstStyle/>
          <a:p>
            <a:r>
              <a:rPr lang="en-US" dirty="0"/>
              <a:t>Remainder of Napa Appellations</a:t>
            </a:r>
          </a:p>
        </p:txBody>
      </p:sp>
      <p:sp>
        <p:nvSpPr>
          <p:cNvPr id="6" name="Content Placeholder 5">
            <a:extLst>
              <a:ext uri="{FF2B5EF4-FFF2-40B4-BE49-F238E27FC236}">
                <a16:creationId xmlns:a16="http://schemas.microsoft.com/office/drawing/2014/main" id="{68B69399-773D-4DBB-9A01-8103E1BC8699}"/>
              </a:ext>
            </a:extLst>
          </p:cNvPr>
          <p:cNvSpPr>
            <a:spLocks noGrp="1"/>
          </p:cNvSpPr>
          <p:nvPr>
            <p:ph idx="1"/>
          </p:nvPr>
        </p:nvSpPr>
        <p:spPr/>
        <p:txBody>
          <a:bodyPr/>
          <a:lstStyle/>
          <a:p>
            <a:r>
              <a:rPr lang="en-US" dirty="0"/>
              <a:t> </a:t>
            </a:r>
          </a:p>
        </p:txBody>
      </p:sp>
    </p:spTree>
    <p:extLst>
      <p:ext uri="{BB962C8B-B14F-4D97-AF65-F5344CB8AC3E}">
        <p14:creationId xmlns:p14="http://schemas.microsoft.com/office/powerpoint/2010/main" val="20011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25EC6E4-A0D3-4918-9D63-F2D2EC6ED85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8438" r="13815"/>
          <a:stretch/>
        </p:blipFill>
        <p:spPr>
          <a:xfrm>
            <a:off x="2233875" y="4531659"/>
            <a:ext cx="2647406" cy="2326341"/>
          </a:xfrm>
          <a:prstGeom prst="rect">
            <a:avLst/>
          </a:prstGeom>
        </p:spPr>
      </p:pic>
      <p:sp>
        <p:nvSpPr>
          <p:cNvPr id="2" name="Title 1">
            <a:extLst>
              <a:ext uri="{FF2B5EF4-FFF2-40B4-BE49-F238E27FC236}">
                <a16:creationId xmlns:a16="http://schemas.microsoft.com/office/drawing/2014/main" id="{D45D68C9-6887-4A1F-8687-19AE64FC2ACA}"/>
              </a:ext>
            </a:extLst>
          </p:cNvPr>
          <p:cNvSpPr>
            <a:spLocks noGrp="1"/>
          </p:cNvSpPr>
          <p:nvPr>
            <p:ph type="title"/>
          </p:nvPr>
        </p:nvSpPr>
        <p:spPr>
          <a:xfrm>
            <a:off x="4881281" y="365126"/>
            <a:ext cx="3886199" cy="1325563"/>
          </a:xfrm>
        </p:spPr>
        <p:txBody>
          <a:bodyPr/>
          <a:lstStyle/>
          <a:p>
            <a:r>
              <a:rPr lang="en-US" dirty="0"/>
              <a:t>Atlas Peak AVA</a:t>
            </a:r>
          </a:p>
        </p:txBody>
      </p:sp>
      <p:sp>
        <p:nvSpPr>
          <p:cNvPr id="5" name="Content Placeholder 4">
            <a:extLst>
              <a:ext uri="{FF2B5EF4-FFF2-40B4-BE49-F238E27FC236}">
                <a16:creationId xmlns:a16="http://schemas.microsoft.com/office/drawing/2014/main" id="{2ACEF798-7A6B-4348-86A2-E6A9E50AFFF0}"/>
              </a:ext>
            </a:extLst>
          </p:cNvPr>
          <p:cNvSpPr>
            <a:spLocks noGrp="1"/>
          </p:cNvSpPr>
          <p:nvPr>
            <p:ph sz="half" idx="2"/>
          </p:nvPr>
        </p:nvSpPr>
        <p:spPr>
          <a:xfrm>
            <a:off x="5046009" y="2055815"/>
            <a:ext cx="3886200" cy="4351338"/>
          </a:xfrm>
          <a:solidFill>
            <a:schemeClr val="bg1"/>
          </a:solidFill>
        </p:spPr>
        <p:txBody>
          <a:bodyPr/>
          <a:lstStyle/>
          <a:p>
            <a:r>
              <a:rPr lang="en-US" dirty="0"/>
              <a:t>Cool, mountain influence</a:t>
            </a:r>
          </a:p>
          <a:p>
            <a:r>
              <a:rPr lang="en-US" dirty="0"/>
              <a:t>Above fog line</a:t>
            </a:r>
          </a:p>
          <a:p>
            <a:r>
              <a:rPr lang="en-US" dirty="0"/>
              <a:t>Low diurnal change</a:t>
            </a:r>
          </a:p>
          <a:p>
            <a:r>
              <a:rPr lang="en-US" dirty="0"/>
              <a:t>Elevation:  760-2600 feet</a:t>
            </a:r>
          </a:p>
          <a:p>
            <a:r>
              <a:rPr lang="en-US" dirty="0"/>
              <a:t>Volcanic soil (red basalt)</a:t>
            </a:r>
          </a:p>
          <a:p>
            <a:r>
              <a:rPr lang="en-US" dirty="0"/>
              <a:t>Cab </a:t>
            </a:r>
            <a:r>
              <a:rPr lang="en-US" dirty="0" err="1"/>
              <a:t>Sauv</a:t>
            </a:r>
            <a:r>
              <a:rPr lang="en-US" dirty="0"/>
              <a:t> &amp; Chardonnay</a:t>
            </a:r>
          </a:p>
        </p:txBody>
      </p:sp>
      <p:pic>
        <p:nvPicPr>
          <p:cNvPr id="8" name="Content Placeholder 7">
            <a:extLst>
              <a:ext uri="{FF2B5EF4-FFF2-40B4-BE49-F238E27FC236}">
                <a16:creationId xmlns:a16="http://schemas.microsoft.com/office/drawing/2014/main" id="{D799BEC9-F836-48FD-A02B-3930C24149F5}"/>
              </a:ext>
            </a:extLst>
          </p:cNvPr>
          <p:cNvPicPr>
            <a:picLocks noGrp="1" noChangeAspect="1"/>
          </p:cNvPicPr>
          <p:nvPr>
            <p:ph sz="half" idx="1"/>
          </p:nvPr>
        </p:nvPicPr>
        <p:blipFill>
          <a:blip r:embed="rId4"/>
          <a:stretch>
            <a:fillRect/>
          </a:stretch>
        </p:blipFill>
        <p:spPr>
          <a:xfrm>
            <a:off x="-19051" y="0"/>
            <a:ext cx="4910668" cy="2762250"/>
          </a:xfrm>
          <a:prstGeom prst="rect">
            <a:avLst/>
          </a:prstGeom>
        </p:spPr>
      </p:pic>
      <p:sp>
        <p:nvSpPr>
          <p:cNvPr id="9" name="Oval 8">
            <a:extLst>
              <a:ext uri="{FF2B5EF4-FFF2-40B4-BE49-F238E27FC236}">
                <a16:creationId xmlns:a16="http://schemas.microsoft.com/office/drawing/2014/main" id="{19C02BE0-A858-42DF-B524-9660F3E509BD}"/>
              </a:ext>
            </a:extLst>
          </p:cNvPr>
          <p:cNvSpPr/>
          <p:nvPr/>
        </p:nvSpPr>
        <p:spPr>
          <a:xfrm rot="19489966">
            <a:off x="2675939" y="1077792"/>
            <a:ext cx="1001087" cy="13209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6DC0A6-E2AC-4742-8802-E28DB7B8AAF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052" y="2955500"/>
            <a:ext cx="2405953" cy="3157813"/>
          </a:xfrm>
          <a:prstGeom prst="rect">
            <a:avLst/>
          </a:prstGeom>
        </p:spPr>
      </p:pic>
    </p:spTree>
    <p:extLst>
      <p:ext uri="{BB962C8B-B14F-4D97-AF65-F5344CB8AC3E}">
        <p14:creationId xmlns:p14="http://schemas.microsoft.com/office/powerpoint/2010/main" val="2465039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40644-F66B-4A25-8C3C-E930EA99460E}"/>
              </a:ext>
            </a:extLst>
          </p:cNvPr>
          <p:cNvSpPr>
            <a:spLocks noGrp="1"/>
          </p:cNvSpPr>
          <p:nvPr>
            <p:ph type="title"/>
          </p:nvPr>
        </p:nvSpPr>
        <p:spPr>
          <a:xfrm>
            <a:off x="4572000" y="325064"/>
            <a:ext cx="4387432" cy="1325563"/>
          </a:xfrm>
        </p:spPr>
        <p:txBody>
          <a:bodyPr/>
          <a:lstStyle/>
          <a:p>
            <a:r>
              <a:rPr lang="en-US" dirty="0" err="1"/>
              <a:t>Coombsville</a:t>
            </a:r>
            <a:r>
              <a:rPr lang="en-US" dirty="0"/>
              <a:t> AVA</a:t>
            </a:r>
          </a:p>
        </p:txBody>
      </p:sp>
      <p:pic>
        <p:nvPicPr>
          <p:cNvPr id="6" name="Content Placeholder 5">
            <a:extLst>
              <a:ext uri="{FF2B5EF4-FFF2-40B4-BE49-F238E27FC236}">
                <a16:creationId xmlns:a16="http://schemas.microsoft.com/office/drawing/2014/main" id="{EA04947F-5AE5-43DE-B667-A475957E5BE1}"/>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0" y="0"/>
            <a:ext cx="4851204" cy="2729753"/>
          </a:xfrm>
          <a:prstGeom prst="rect">
            <a:avLst/>
          </a:prstGeom>
        </p:spPr>
      </p:pic>
      <p:sp>
        <p:nvSpPr>
          <p:cNvPr id="5" name="Content Placeholder 4">
            <a:extLst>
              <a:ext uri="{FF2B5EF4-FFF2-40B4-BE49-F238E27FC236}">
                <a16:creationId xmlns:a16="http://schemas.microsoft.com/office/drawing/2014/main" id="{17A9421F-B813-4297-BFD7-4AFFE584DDD5}"/>
              </a:ext>
            </a:extLst>
          </p:cNvPr>
          <p:cNvSpPr>
            <a:spLocks noGrp="1"/>
          </p:cNvSpPr>
          <p:nvPr>
            <p:ph sz="half" idx="2"/>
          </p:nvPr>
        </p:nvSpPr>
        <p:spPr>
          <a:xfrm>
            <a:off x="5043215" y="1514102"/>
            <a:ext cx="3886200" cy="4904986"/>
          </a:xfrm>
          <a:solidFill>
            <a:schemeClr val="bg1"/>
          </a:solidFill>
        </p:spPr>
        <p:txBody>
          <a:bodyPr>
            <a:noAutofit/>
          </a:bodyPr>
          <a:lstStyle/>
          <a:p>
            <a:r>
              <a:rPr lang="en-US" dirty="0"/>
              <a:t>Cooler than most other Napa Valley AVAs</a:t>
            </a:r>
          </a:p>
          <a:p>
            <a:r>
              <a:rPr lang="en-US" dirty="0"/>
              <a:t>Moderated by proximity to San Pablo Bay</a:t>
            </a:r>
          </a:p>
          <a:p>
            <a:r>
              <a:rPr lang="en-US" dirty="0"/>
              <a:t>Elevation:  100-1000 feet</a:t>
            </a:r>
          </a:p>
          <a:p>
            <a:r>
              <a:rPr lang="en-US" dirty="0"/>
              <a:t>Volcanic rock &amp; alluvial deposits</a:t>
            </a:r>
          </a:p>
          <a:p>
            <a:r>
              <a:rPr lang="en-US" dirty="0"/>
              <a:t>Cab </a:t>
            </a:r>
            <a:r>
              <a:rPr lang="en-US" dirty="0" err="1"/>
              <a:t>Sauv</a:t>
            </a:r>
            <a:r>
              <a:rPr lang="en-US" dirty="0"/>
              <a:t>, Merlot, Chard, Syrah, Pinot Noir</a:t>
            </a:r>
          </a:p>
        </p:txBody>
      </p:sp>
      <p:sp>
        <p:nvSpPr>
          <p:cNvPr id="7" name="Oval 6">
            <a:extLst>
              <a:ext uri="{FF2B5EF4-FFF2-40B4-BE49-F238E27FC236}">
                <a16:creationId xmlns:a16="http://schemas.microsoft.com/office/drawing/2014/main" id="{2D702B5C-1E90-4BD2-8E68-5BCB3EC24929}"/>
              </a:ext>
            </a:extLst>
          </p:cNvPr>
          <p:cNvSpPr/>
          <p:nvPr/>
        </p:nvSpPr>
        <p:spPr>
          <a:xfrm>
            <a:off x="2760950" y="2318657"/>
            <a:ext cx="1009650" cy="6012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57ED7A2-9762-4538-8048-DA41CED85CB3}"/>
              </a:ext>
            </a:extLst>
          </p:cNvPr>
          <p:cNvPicPr>
            <a:picLocks noChangeAspect="1"/>
          </p:cNvPicPr>
          <p:nvPr/>
        </p:nvPicPr>
        <p:blipFill>
          <a:blip r:embed="rId4"/>
          <a:stretch>
            <a:fillRect/>
          </a:stretch>
        </p:blipFill>
        <p:spPr>
          <a:xfrm>
            <a:off x="0" y="2830875"/>
            <a:ext cx="2461659" cy="2271440"/>
          </a:xfrm>
          <a:prstGeom prst="rect">
            <a:avLst/>
          </a:prstGeom>
        </p:spPr>
      </p:pic>
      <p:pic>
        <p:nvPicPr>
          <p:cNvPr id="4" name="Picture 3">
            <a:extLst>
              <a:ext uri="{FF2B5EF4-FFF2-40B4-BE49-F238E27FC236}">
                <a16:creationId xmlns:a16="http://schemas.microsoft.com/office/drawing/2014/main" id="{DD71BBD0-334D-4553-9587-0C9493064CE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43747" y="4586560"/>
            <a:ext cx="3169451" cy="2271440"/>
          </a:xfrm>
          <a:prstGeom prst="rect">
            <a:avLst/>
          </a:prstGeom>
        </p:spPr>
      </p:pic>
    </p:spTree>
    <p:extLst>
      <p:ext uri="{BB962C8B-B14F-4D97-AF65-F5344CB8AC3E}">
        <p14:creationId xmlns:p14="http://schemas.microsoft.com/office/powerpoint/2010/main" val="751348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93AF9-FEED-4ABA-8584-A611631817A9}"/>
              </a:ext>
            </a:extLst>
          </p:cNvPr>
          <p:cNvSpPr>
            <a:spLocks noGrp="1"/>
          </p:cNvSpPr>
          <p:nvPr>
            <p:ph type="title"/>
          </p:nvPr>
        </p:nvSpPr>
        <p:spPr>
          <a:xfrm>
            <a:off x="4629150" y="365126"/>
            <a:ext cx="4407274" cy="1325563"/>
          </a:xfrm>
        </p:spPr>
        <p:txBody>
          <a:bodyPr>
            <a:normAutofit fontScale="90000"/>
          </a:bodyPr>
          <a:lstStyle/>
          <a:p>
            <a:r>
              <a:rPr lang="en-US" dirty="0"/>
              <a:t>Diamond Mountain District AVA</a:t>
            </a:r>
          </a:p>
        </p:txBody>
      </p:sp>
      <p:pic>
        <p:nvPicPr>
          <p:cNvPr id="6" name="Content Placeholder 5">
            <a:extLst>
              <a:ext uri="{FF2B5EF4-FFF2-40B4-BE49-F238E27FC236}">
                <a16:creationId xmlns:a16="http://schemas.microsoft.com/office/drawing/2014/main" id="{0687D388-00BC-40D8-8D83-DC91D901F59D}"/>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0" y="0"/>
            <a:ext cx="4851204" cy="2729753"/>
          </a:xfrm>
          <a:prstGeom prst="rect">
            <a:avLst/>
          </a:prstGeom>
        </p:spPr>
      </p:pic>
      <p:sp>
        <p:nvSpPr>
          <p:cNvPr id="5" name="Content Placeholder 4">
            <a:extLst>
              <a:ext uri="{FF2B5EF4-FFF2-40B4-BE49-F238E27FC236}">
                <a16:creationId xmlns:a16="http://schemas.microsoft.com/office/drawing/2014/main" id="{8EB8B732-6F91-4550-A365-2C2F915AF073}"/>
              </a:ext>
            </a:extLst>
          </p:cNvPr>
          <p:cNvSpPr>
            <a:spLocks noGrp="1"/>
          </p:cNvSpPr>
          <p:nvPr>
            <p:ph sz="half" idx="2"/>
          </p:nvPr>
        </p:nvSpPr>
        <p:spPr>
          <a:xfrm>
            <a:off x="5150224" y="2055815"/>
            <a:ext cx="3886200" cy="3284257"/>
          </a:xfrm>
          <a:solidFill>
            <a:schemeClr val="bg1"/>
          </a:solidFill>
        </p:spPr>
        <p:txBody>
          <a:bodyPr>
            <a:normAutofit/>
          </a:bodyPr>
          <a:lstStyle/>
          <a:p>
            <a:r>
              <a:rPr lang="en-US" dirty="0"/>
              <a:t>Moderately warm</a:t>
            </a:r>
          </a:p>
          <a:p>
            <a:r>
              <a:rPr lang="en-US" dirty="0"/>
              <a:t>Elevation:  400-2200 feet</a:t>
            </a:r>
          </a:p>
          <a:p>
            <a:r>
              <a:rPr lang="en-US" dirty="0"/>
              <a:t>Uplifted volcanic, fine-grain &amp; sedimentary soils</a:t>
            </a:r>
          </a:p>
          <a:p>
            <a:r>
              <a:rPr lang="en-US" dirty="0"/>
              <a:t>Cab </a:t>
            </a:r>
            <a:r>
              <a:rPr lang="en-US" dirty="0" err="1"/>
              <a:t>Sauv</a:t>
            </a:r>
            <a:r>
              <a:rPr lang="en-US" dirty="0"/>
              <a:t>, Cab Franc</a:t>
            </a:r>
          </a:p>
        </p:txBody>
      </p:sp>
      <p:sp>
        <p:nvSpPr>
          <p:cNvPr id="7" name="Oval 6">
            <a:extLst>
              <a:ext uri="{FF2B5EF4-FFF2-40B4-BE49-F238E27FC236}">
                <a16:creationId xmlns:a16="http://schemas.microsoft.com/office/drawing/2014/main" id="{28996E9B-9067-4991-AAD3-6A84A31C44EA}"/>
              </a:ext>
            </a:extLst>
          </p:cNvPr>
          <p:cNvSpPr/>
          <p:nvPr/>
        </p:nvSpPr>
        <p:spPr>
          <a:xfrm>
            <a:off x="230332" y="113507"/>
            <a:ext cx="1221950" cy="6933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F9DE391-FEA1-4241-878A-149C80C2DF78}"/>
              </a:ext>
            </a:extLst>
          </p:cNvPr>
          <p:cNvPicPr>
            <a:picLocks noChangeAspect="1"/>
          </p:cNvPicPr>
          <p:nvPr/>
        </p:nvPicPr>
        <p:blipFill rotWithShape="1">
          <a:blip r:embed="rId4">
            <a:extLst>
              <a:ext uri="{28A0092B-C50C-407E-A947-70E740481C1C}">
                <a14:useLocalDpi xmlns:a14="http://schemas.microsoft.com/office/drawing/2010/main"/>
              </a:ext>
            </a:extLst>
          </a:blip>
          <a:srcRect l="3833" t="9765" r="5923" b="8235"/>
          <a:stretch/>
        </p:blipFill>
        <p:spPr>
          <a:xfrm>
            <a:off x="19049" y="3953437"/>
            <a:ext cx="5493177" cy="2608729"/>
          </a:xfrm>
          <a:prstGeom prst="rect">
            <a:avLst/>
          </a:prstGeom>
        </p:spPr>
      </p:pic>
    </p:spTree>
    <p:extLst>
      <p:ext uri="{BB962C8B-B14F-4D97-AF65-F5344CB8AC3E}">
        <p14:creationId xmlns:p14="http://schemas.microsoft.com/office/powerpoint/2010/main" val="2152122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67D12-84BF-4876-874A-6162DD0CB4DA}"/>
              </a:ext>
            </a:extLst>
          </p:cNvPr>
          <p:cNvSpPr>
            <a:spLocks noGrp="1"/>
          </p:cNvSpPr>
          <p:nvPr>
            <p:ph type="title"/>
          </p:nvPr>
        </p:nvSpPr>
        <p:spPr>
          <a:xfrm>
            <a:off x="5069540" y="365126"/>
            <a:ext cx="3886200" cy="1325563"/>
          </a:xfrm>
        </p:spPr>
        <p:txBody>
          <a:bodyPr/>
          <a:lstStyle/>
          <a:p>
            <a:r>
              <a:rPr lang="en-US" dirty="0"/>
              <a:t>Howell Mountain AVA</a:t>
            </a:r>
          </a:p>
        </p:txBody>
      </p:sp>
      <p:pic>
        <p:nvPicPr>
          <p:cNvPr id="6" name="Content Placeholder 5">
            <a:extLst>
              <a:ext uri="{FF2B5EF4-FFF2-40B4-BE49-F238E27FC236}">
                <a16:creationId xmlns:a16="http://schemas.microsoft.com/office/drawing/2014/main" id="{CE8AA250-20CC-46E0-8020-DCFC069791D3}"/>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 y="0"/>
            <a:ext cx="4867835" cy="2739111"/>
          </a:xfrm>
          <a:prstGeom prst="rect">
            <a:avLst/>
          </a:prstGeom>
        </p:spPr>
      </p:pic>
      <p:sp>
        <p:nvSpPr>
          <p:cNvPr id="5" name="Content Placeholder 4">
            <a:extLst>
              <a:ext uri="{FF2B5EF4-FFF2-40B4-BE49-F238E27FC236}">
                <a16:creationId xmlns:a16="http://schemas.microsoft.com/office/drawing/2014/main" id="{A3BB6F35-C37F-406D-9830-85FFC77D232E}"/>
              </a:ext>
            </a:extLst>
          </p:cNvPr>
          <p:cNvSpPr>
            <a:spLocks noGrp="1"/>
          </p:cNvSpPr>
          <p:nvPr>
            <p:ph sz="half" idx="2"/>
          </p:nvPr>
        </p:nvSpPr>
        <p:spPr>
          <a:xfrm>
            <a:off x="5069540" y="2027331"/>
            <a:ext cx="3886200" cy="4351338"/>
          </a:xfrm>
          <a:solidFill>
            <a:schemeClr val="bg1"/>
          </a:solidFill>
        </p:spPr>
        <p:txBody>
          <a:bodyPr>
            <a:normAutofit fontScale="92500" lnSpcReduction="20000"/>
          </a:bodyPr>
          <a:lstStyle/>
          <a:p>
            <a:r>
              <a:rPr lang="en-US" sz="3000" dirty="0"/>
              <a:t>Above fog line</a:t>
            </a:r>
          </a:p>
          <a:p>
            <a:r>
              <a:rPr lang="en-US" sz="3000" dirty="0"/>
              <a:t>Warmer/drier than other AVAs</a:t>
            </a:r>
          </a:p>
          <a:p>
            <a:pPr lvl="1"/>
            <a:r>
              <a:rPr lang="en-US" sz="2600" dirty="0"/>
              <a:t>More hours of sunshine</a:t>
            </a:r>
          </a:p>
          <a:p>
            <a:pPr lvl="1"/>
            <a:r>
              <a:rPr lang="en-US" sz="2600" dirty="0"/>
              <a:t>Little-to-no marine influence</a:t>
            </a:r>
          </a:p>
          <a:p>
            <a:r>
              <a:rPr lang="en-US" sz="3000" dirty="0"/>
              <a:t>Elevation:  1400-2600 feet</a:t>
            </a:r>
          </a:p>
          <a:p>
            <a:r>
              <a:rPr lang="en-US" sz="3000" dirty="0"/>
              <a:t>Volcanic</a:t>
            </a:r>
          </a:p>
          <a:p>
            <a:r>
              <a:rPr lang="en-US" sz="3000" dirty="0"/>
              <a:t>Cab </a:t>
            </a:r>
            <a:r>
              <a:rPr lang="en-US" sz="3000" dirty="0" err="1"/>
              <a:t>Sauv</a:t>
            </a:r>
            <a:r>
              <a:rPr lang="en-US" sz="3000" dirty="0"/>
              <a:t>, Merlot, Zinfandel, Chardonnay, Viognier</a:t>
            </a:r>
          </a:p>
        </p:txBody>
      </p:sp>
      <p:sp>
        <p:nvSpPr>
          <p:cNvPr id="7" name="Oval 6">
            <a:extLst>
              <a:ext uri="{FF2B5EF4-FFF2-40B4-BE49-F238E27FC236}">
                <a16:creationId xmlns:a16="http://schemas.microsoft.com/office/drawing/2014/main" id="{F2D01A10-F0C1-440D-9675-583B4188B35C}"/>
              </a:ext>
            </a:extLst>
          </p:cNvPr>
          <p:cNvSpPr/>
          <p:nvPr/>
        </p:nvSpPr>
        <p:spPr>
          <a:xfrm rot="2341966">
            <a:off x="1012912" y="-49391"/>
            <a:ext cx="1633051"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BF5B2A4-76B4-466B-9F10-D7DE17A952BD}"/>
              </a:ext>
            </a:extLst>
          </p:cNvPr>
          <p:cNvPicPr>
            <a:picLocks noChangeAspect="1"/>
          </p:cNvPicPr>
          <p:nvPr/>
        </p:nvPicPr>
        <p:blipFill rotWithShape="1">
          <a:blip r:embed="rId4">
            <a:extLst>
              <a:ext uri="{28A0092B-C50C-407E-A947-70E740481C1C}">
                <a14:useLocalDpi xmlns:a14="http://schemas.microsoft.com/office/drawing/2010/main"/>
              </a:ext>
            </a:extLst>
          </a:blip>
          <a:srcRect l="7979" t="6349" r="5611" b="17124"/>
          <a:stretch/>
        </p:blipFill>
        <p:spPr>
          <a:xfrm>
            <a:off x="38099" y="3630709"/>
            <a:ext cx="5239433" cy="2425139"/>
          </a:xfrm>
          <a:prstGeom prst="rect">
            <a:avLst/>
          </a:prstGeom>
        </p:spPr>
      </p:pic>
    </p:spTree>
    <p:extLst>
      <p:ext uri="{BB962C8B-B14F-4D97-AF65-F5344CB8AC3E}">
        <p14:creationId xmlns:p14="http://schemas.microsoft.com/office/powerpoint/2010/main" val="3102289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3843-8123-407B-992D-A6C4320D480B}"/>
              </a:ext>
            </a:extLst>
          </p:cNvPr>
          <p:cNvSpPr>
            <a:spLocks noGrp="1"/>
          </p:cNvSpPr>
          <p:nvPr>
            <p:ph type="title"/>
          </p:nvPr>
        </p:nvSpPr>
        <p:spPr>
          <a:xfrm>
            <a:off x="4881282" y="366275"/>
            <a:ext cx="4128856" cy="1325563"/>
          </a:xfrm>
        </p:spPr>
        <p:txBody>
          <a:bodyPr>
            <a:normAutofit/>
          </a:bodyPr>
          <a:lstStyle/>
          <a:p>
            <a:r>
              <a:rPr lang="en-US" dirty="0"/>
              <a:t>Spring Mountain District AVA</a:t>
            </a:r>
          </a:p>
        </p:txBody>
      </p:sp>
      <p:pic>
        <p:nvPicPr>
          <p:cNvPr id="6" name="Content Placeholder 5">
            <a:extLst>
              <a:ext uri="{FF2B5EF4-FFF2-40B4-BE49-F238E27FC236}">
                <a16:creationId xmlns:a16="http://schemas.microsoft.com/office/drawing/2014/main" id="{5F67EDA2-CF75-41AC-83B7-DD72141924D2}"/>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 y="0"/>
            <a:ext cx="4858699" cy="2733970"/>
          </a:xfrm>
          <a:prstGeom prst="rect">
            <a:avLst/>
          </a:prstGeom>
        </p:spPr>
      </p:pic>
      <p:sp>
        <p:nvSpPr>
          <p:cNvPr id="5" name="Content Placeholder 4">
            <a:extLst>
              <a:ext uri="{FF2B5EF4-FFF2-40B4-BE49-F238E27FC236}">
                <a16:creationId xmlns:a16="http://schemas.microsoft.com/office/drawing/2014/main" id="{26FBF2DB-AF22-4D88-899E-C90BB615679A}"/>
              </a:ext>
            </a:extLst>
          </p:cNvPr>
          <p:cNvSpPr>
            <a:spLocks noGrp="1"/>
          </p:cNvSpPr>
          <p:nvPr>
            <p:ph sz="half" idx="2"/>
          </p:nvPr>
        </p:nvSpPr>
        <p:spPr>
          <a:xfrm>
            <a:off x="5002610" y="1986989"/>
            <a:ext cx="3886200" cy="3849433"/>
          </a:xfrm>
          <a:solidFill>
            <a:schemeClr val="bg1"/>
          </a:solidFill>
        </p:spPr>
        <p:txBody>
          <a:bodyPr>
            <a:normAutofit/>
          </a:bodyPr>
          <a:lstStyle/>
          <a:p>
            <a:r>
              <a:rPr lang="en-US" dirty="0"/>
              <a:t>Cool to moderate</a:t>
            </a:r>
          </a:p>
          <a:p>
            <a:r>
              <a:rPr lang="en-US" dirty="0"/>
              <a:t>Elevation:  400-2200 feet</a:t>
            </a:r>
          </a:p>
          <a:p>
            <a:r>
              <a:rPr lang="en-US" dirty="0"/>
              <a:t>Uplifted volcanic, fine-grain &amp; sedimentary soils</a:t>
            </a:r>
          </a:p>
          <a:p>
            <a:r>
              <a:rPr lang="en-US" dirty="0"/>
              <a:t>Cab </a:t>
            </a:r>
            <a:r>
              <a:rPr lang="en-US" dirty="0" err="1"/>
              <a:t>Sauv</a:t>
            </a:r>
            <a:r>
              <a:rPr lang="en-US" dirty="0"/>
              <a:t>, Cab Franc, Merlot, Zin &amp; Chard</a:t>
            </a:r>
          </a:p>
        </p:txBody>
      </p:sp>
      <p:sp>
        <p:nvSpPr>
          <p:cNvPr id="7" name="Oval 6">
            <a:extLst>
              <a:ext uri="{FF2B5EF4-FFF2-40B4-BE49-F238E27FC236}">
                <a16:creationId xmlns:a16="http://schemas.microsoft.com/office/drawing/2014/main" id="{5C7EC0E0-3827-42B0-80BE-C859A78ADE36}"/>
              </a:ext>
            </a:extLst>
          </p:cNvPr>
          <p:cNvSpPr/>
          <p:nvPr/>
        </p:nvSpPr>
        <p:spPr>
          <a:xfrm>
            <a:off x="687531" y="452585"/>
            <a:ext cx="100965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43B9147-DB5A-49C2-A4FC-BD7048322B8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8" y="2728301"/>
            <a:ext cx="2971271" cy="3108122"/>
          </a:xfrm>
          <a:prstGeom prst="rect">
            <a:avLst/>
          </a:prstGeom>
        </p:spPr>
      </p:pic>
      <p:pic>
        <p:nvPicPr>
          <p:cNvPr id="9" name="Picture 8">
            <a:extLst>
              <a:ext uri="{FF2B5EF4-FFF2-40B4-BE49-F238E27FC236}">
                <a16:creationId xmlns:a16="http://schemas.microsoft.com/office/drawing/2014/main" id="{1690A49E-4B14-4D24-AFA7-A834C8C4840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932970" y="4760259"/>
            <a:ext cx="3269667" cy="2097740"/>
          </a:xfrm>
          <a:prstGeom prst="rect">
            <a:avLst/>
          </a:prstGeom>
        </p:spPr>
      </p:pic>
    </p:spTree>
    <p:extLst>
      <p:ext uri="{BB962C8B-B14F-4D97-AF65-F5344CB8AC3E}">
        <p14:creationId xmlns:p14="http://schemas.microsoft.com/office/powerpoint/2010/main" val="480088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3D2D5-F2EF-4855-9FB7-00B164FE6F83}"/>
              </a:ext>
            </a:extLst>
          </p:cNvPr>
          <p:cNvSpPr>
            <a:spLocks noGrp="1"/>
          </p:cNvSpPr>
          <p:nvPr>
            <p:ph type="title"/>
          </p:nvPr>
        </p:nvSpPr>
        <p:spPr>
          <a:xfrm>
            <a:off x="5168604" y="330167"/>
            <a:ext cx="3886200" cy="1325563"/>
          </a:xfrm>
        </p:spPr>
        <p:txBody>
          <a:bodyPr/>
          <a:lstStyle/>
          <a:p>
            <a:r>
              <a:rPr lang="en-US" dirty="0"/>
              <a:t>Wild Horse Valley AVA</a:t>
            </a:r>
          </a:p>
        </p:txBody>
      </p:sp>
      <p:pic>
        <p:nvPicPr>
          <p:cNvPr id="6" name="Content Placeholder 5">
            <a:extLst>
              <a:ext uri="{FF2B5EF4-FFF2-40B4-BE49-F238E27FC236}">
                <a16:creationId xmlns:a16="http://schemas.microsoft.com/office/drawing/2014/main" id="{AAAA211E-CC06-455B-80A7-3F4093750145}"/>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 y="0"/>
            <a:ext cx="5325035" cy="2996376"/>
          </a:xfrm>
          <a:prstGeom prst="rect">
            <a:avLst/>
          </a:prstGeom>
        </p:spPr>
      </p:pic>
      <p:sp>
        <p:nvSpPr>
          <p:cNvPr id="5" name="Content Placeholder 4">
            <a:extLst>
              <a:ext uri="{FF2B5EF4-FFF2-40B4-BE49-F238E27FC236}">
                <a16:creationId xmlns:a16="http://schemas.microsoft.com/office/drawing/2014/main" id="{951B4804-FAE0-4942-BF93-AF45B7B58109}"/>
              </a:ext>
            </a:extLst>
          </p:cNvPr>
          <p:cNvSpPr>
            <a:spLocks noGrp="1"/>
          </p:cNvSpPr>
          <p:nvPr>
            <p:ph sz="half" idx="2"/>
          </p:nvPr>
        </p:nvSpPr>
        <p:spPr>
          <a:xfrm>
            <a:off x="5592520" y="1933035"/>
            <a:ext cx="3415162" cy="4252612"/>
          </a:xfrm>
          <a:solidFill>
            <a:schemeClr val="bg1"/>
          </a:solidFill>
        </p:spPr>
        <p:txBody>
          <a:bodyPr>
            <a:normAutofit lnSpcReduction="10000"/>
          </a:bodyPr>
          <a:lstStyle/>
          <a:p>
            <a:r>
              <a:rPr lang="en-US" sz="3000" dirty="0"/>
              <a:t>Coolest in Napa Valley</a:t>
            </a:r>
          </a:p>
          <a:p>
            <a:pPr lvl="1"/>
            <a:r>
              <a:rPr lang="en-US" sz="2600" dirty="0"/>
              <a:t>Elevation</a:t>
            </a:r>
          </a:p>
          <a:p>
            <a:pPr lvl="1"/>
            <a:r>
              <a:rPr lang="en-US" sz="2600" dirty="0"/>
              <a:t>Proximity to San Pablo Bay</a:t>
            </a:r>
          </a:p>
          <a:p>
            <a:r>
              <a:rPr lang="en-US" sz="3000" dirty="0"/>
              <a:t>Elevation:  850 to 2130 feet</a:t>
            </a:r>
          </a:p>
          <a:p>
            <a:r>
              <a:rPr lang="en-US" sz="3000" dirty="0"/>
              <a:t>Volcanic</a:t>
            </a:r>
          </a:p>
          <a:p>
            <a:r>
              <a:rPr lang="en-US" sz="3000" dirty="0"/>
              <a:t>Pinot Noir &amp; Chardonnay</a:t>
            </a:r>
          </a:p>
        </p:txBody>
      </p:sp>
      <p:sp>
        <p:nvSpPr>
          <p:cNvPr id="7" name="Oval 6">
            <a:extLst>
              <a:ext uri="{FF2B5EF4-FFF2-40B4-BE49-F238E27FC236}">
                <a16:creationId xmlns:a16="http://schemas.microsoft.com/office/drawing/2014/main" id="{F3DD0B2A-CC5A-4E11-B1AF-F95F87E3AB40}"/>
              </a:ext>
            </a:extLst>
          </p:cNvPr>
          <p:cNvSpPr/>
          <p:nvPr/>
        </p:nvSpPr>
        <p:spPr>
          <a:xfrm>
            <a:off x="3692612" y="2654329"/>
            <a:ext cx="879387" cy="5715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297FA68-BC32-4A0E-B0C5-6A69780EC0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64509" y="4108704"/>
            <a:ext cx="3901440" cy="2749296"/>
          </a:xfrm>
          <a:prstGeom prst="rect">
            <a:avLst/>
          </a:prstGeom>
        </p:spPr>
      </p:pic>
      <p:pic>
        <p:nvPicPr>
          <p:cNvPr id="9" name="Picture 8">
            <a:extLst>
              <a:ext uri="{FF2B5EF4-FFF2-40B4-BE49-F238E27FC236}">
                <a16:creationId xmlns:a16="http://schemas.microsoft.com/office/drawing/2014/main" id="{6343B065-4FDA-42B7-B990-7A40CC3E56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3006960"/>
            <a:ext cx="2672092" cy="2004069"/>
          </a:xfrm>
          <a:prstGeom prst="rect">
            <a:avLst/>
          </a:prstGeom>
        </p:spPr>
      </p:pic>
    </p:spTree>
    <p:extLst>
      <p:ext uri="{BB962C8B-B14F-4D97-AF65-F5344CB8AC3E}">
        <p14:creationId xmlns:p14="http://schemas.microsoft.com/office/powerpoint/2010/main" val="3164203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56ECF8-3FC2-463D-AF18-7C99CB3E59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F87A8AB0-1649-4614-91B5-74039215AB9E}"/>
              </a:ext>
            </a:extLst>
          </p:cNvPr>
          <p:cNvSpPr>
            <a:spLocks noGrp="1"/>
          </p:cNvSpPr>
          <p:nvPr>
            <p:ph type="title"/>
          </p:nvPr>
        </p:nvSpPr>
        <p:spPr>
          <a:xfrm>
            <a:off x="1887167" y="0"/>
            <a:ext cx="7256834" cy="1225685"/>
          </a:xfrm>
        </p:spPr>
        <p:txBody>
          <a:bodyPr/>
          <a:lstStyle/>
          <a:p>
            <a:r>
              <a:rPr lang="en-US" dirty="0"/>
              <a:t>California’s First AVA</a:t>
            </a:r>
          </a:p>
        </p:txBody>
      </p:sp>
    </p:spTree>
    <p:extLst>
      <p:ext uri="{BB962C8B-B14F-4D97-AF65-F5344CB8AC3E}">
        <p14:creationId xmlns:p14="http://schemas.microsoft.com/office/powerpoint/2010/main" val="16559082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7B3D5-2A08-4754-AE41-3A53C2CEAF96}"/>
              </a:ext>
            </a:extLst>
          </p:cNvPr>
          <p:cNvSpPr>
            <a:spLocks noGrp="1"/>
          </p:cNvSpPr>
          <p:nvPr>
            <p:ph type="title"/>
          </p:nvPr>
        </p:nvSpPr>
        <p:spPr>
          <a:xfrm>
            <a:off x="5392270" y="365126"/>
            <a:ext cx="3123079" cy="1325563"/>
          </a:xfrm>
        </p:spPr>
        <p:txBody>
          <a:bodyPr/>
          <a:lstStyle/>
          <a:p>
            <a:r>
              <a:rPr lang="en-US" dirty="0"/>
              <a:t>Yountville</a:t>
            </a:r>
          </a:p>
        </p:txBody>
      </p:sp>
      <p:pic>
        <p:nvPicPr>
          <p:cNvPr id="6" name="Content Placeholder 5">
            <a:extLst>
              <a:ext uri="{FF2B5EF4-FFF2-40B4-BE49-F238E27FC236}">
                <a16:creationId xmlns:a16="http://schemas.microsoft.com/office/drawing/2014/main" id="{CC931D54-CC8D-4CA4-8B1E-A5D050847898}"/>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0" y="-11906"/>
            <a:ext cx="5403616" cy="3040593"/>
          </a:xfrm>
          <a:prstGeom prst="rect">
            <a:avLst/>
          </a:prstGeom>
        </p:spPr>
      </p:pic>
      <p:sp>
        <p:nvSpPr>
          <p:cNvPr id="5" name="Content Placeholder 4">
            <a:extLst>
              <a:ext uri="{FF2B5EF4-FFF2-40B4-BE49-F238E27FC236}">
                <a16:creationId xmlns:a16="http://schemas.microsoft.com/office/drawing/2014/main" id="{79655BC7-BAC6-49C6-A3C5-510BE56EFC73}"/>
              </a:ext>
            </a:extLst>
          </p:cNvPr>
          <p:cNvSpPr>
            <a:spLocks noGrp="1"/>
          </p:cNvSpPr>
          <p:nvPr>
            <p:ph sz="half" idx="2"/>
          </p:nvPr>
        </p:nvSpPr>
        <p:spPr>
          <a:xfrm>
            <a:off x="5600448" y="1879413"/>
            <a:ext cx="3409495" cy="3499411"/>
          </a:xfrm>
          <a:solidFill>
            <a:schemeClr val="bg1"/>
          </a:solidFill>
        </p:spPr>
        <p:txBody>
          <a:bodyPr>
            <a:normAutofit lnSpcReduction="10000"/>
          </a:bodyPr>
          <a:lstStyle/>
          <a:p>
            <a:r>
              <a:rPr lang="en-US" dirty="0"/>
              <a:t>Moderate w/ cool marine &amp; fog influence</a:t>
            </a:r>
          </a:p>
          <a:p>
            <a:r>
              <a:rPr lang="en-US" dirty="0"/>
              <a:t>Elevation:  20-200 feet</a:t>
            </a:r>
          </a:p>
          <a:p>
            <a:r>
              <a:rPr lang="en-US" dirty="0"/>
              <a:t>Gravelly silt loam &amp; Gravelly alluvial soils</a:t>
            </a:r>
          </a:p>
          <a:p>
            <a:r>
              <a:rPr lang="en-US" dirty="0"/>
              <a:t>Cab </a:t>
            </a:r>
            <a:r>
              <a:rPr lang="en-US" dirty="0" err="1"/>
              <a:t>Sauv</a:t>
            </a:r>
            <a:r>
              <a:rPr lang="en-US" dirty="0"/>
              <a:t> &amp; Merlot</a:t>
            </a:r>
          </a:p>
        </p:txBody>
      </p:sp>
      <p:sp>
        <p:nvSpPr>
          <p:cNvPr id="7" name="Oval 6">
            <a:extLst>
              <a:ext uri="{FF2B5EF4-FFF2-40B4-BE49-F238E27FC236}">
                <a16:creationId xmlns:a16="http://schemas.microsoft.com/office/drawing/2014/main" id="{B1F2617B-39A1-4FA7-A369-A983D6DDFB09}"/>
              </a:ext>
            </a:extLst>
          </p:cNvPr>
          <p:cNvSpPr/>
          <p:nvPr/>
        </p:nvSpPr>
        <p:spPr>
          <a:xfrm>
            <a:off x="2065273" y="1457297"/>
            <a:ext cx="1094785" cy="12905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F129B37-35E4-4F14-8205-96F909D5F3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40546" y="4217048"/>
            <a:ext cx="3959904" cy="2640951"/>
          </a:xfrm>
          <a:prstGeom prst="rect">
            <a:avLst/>
          </a:prstGeom>
        </p:spPr>
      </p:pic>
      <p:pic>
        <p:nvPicPr>
          <p:cNvPr id="4" name="Picture 3">
            <a:extLst>
              <a:ext uri="{FF2B5EF4-FFF2-40B4-BE49-F238E27FC236}">
                <a16:creationId xmlns:a16="http://schemas.microsoft.com/office/drawing/2014/main" id="{411615A7-8956-4A20-B90B-CC6D8AC103E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3028687"/>
            <a:ext cx="3354156" cy="2252076"/>
          </a:xfrm>
          <a:prstGeom prst="rect">
            <a:avLst/>
          </a:prstGeom>
        </p:spPr>
      </p:pic>
    </p:spTree>
    <p:extLst>
      <p:ext uri="{BB962C8B-B14F-4D97-AF65-F5344CB8AC3E}">
        <p14:creationId xmlns:p14="http://schemas.microsoft.com/office/powerpoint/2010/main" val="2875046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6AB41EE-0913-409C-950E-B2955996D2AD}"/>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2860" y="0"/>
            <a:ext cx="9166860" cy="6111240"/>
          </a:xfrm>
        </p:spPr>
      </p:pic>
      <p:sp>
        <p:nvSpPr>
          <p:cNvPr id="9" name="Rectangle 8">
            <a:extLst>
              <a:ext uri="{FF2B5EF4-FFF2-40B4-BE49-F238E27FC236}">
                <a16:creationId xmlns:a16="http://schemas.microsoft.com/office/drawing/2014/main" id="{3AD27611-FEE8-4899-939A-43C8CA036DB9}"/>
              </a:ext>
            </a:extLst>
          </p:cNvPr>
          <p:cNvSpPr/>
          <p:nvPr/>
        </p:nvSpPr>
        <p:spPr>
          <a:xfrm>
            <a:off x="0" y="6111241"/>
            <a:ext cx="9144000" cy="746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FF00"/>
                </a:solidFill>
              </a:rPr>
              <a:t>Thank you for participating in the 2019 NTP!</a:t>
            </a:r>
          </a:p>
        </p:txBody>
      </p:sp>
    </p:spTree>
    <p:extLst>
      <p:ext uri="{BB962C8B-B14F-4D97-AF65-F5344CB8AC3E}">
        <p14:creationId xmlns:p14="http://schemas.microsoft.com/office/powerpoint/2010/main" val="2301523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033" y="-152399"/>
            <a:ext cx="9202034" cy="7117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20374105">
            <a:off x="823025" y="2451693"/>
            <a:ext cx="4347472" cy="1569660"/>
          </a:xfrm>
          <a:prstGeom prst="rect">
            <a:avLst/>
          </a:prstGeom>
          <a:solidFill>
            <a:schemeClr val="accent4">
              <a:lumMod val="40000"/>
              <a:lumOff val="60000"/>
            </a:schemeClr>
          </a:solidFill>
        </p:spPr>
        <p:txBody>
          <a:bodyPr wrap="none" rtlCol="0">
            <a:spAutoFit/>
          </a:bodyPr>
          <a:lstStyle/>
          <a:p>
            <a:pPr algn="ctr"/>
            <a:r>
              <a:rPr lang="en-US" sz="4800" b="1" dirty="0"/>
              <a:t>Wine Evaluation</a:t>
            </a:r>
          </a:p>
          <a:p>
            <a:pPr algn="ctr"/>
            <a:r>
              <a:rPr lang="en-US" sz="4800" b="1" dirty="0"/>
              <a:t>Chart Refresher</a:t>
            </a:r>
          </a:p>
        </p:txBody>
      </p:sp>
      <p:sp>
        <p:nvSpPr>
          <p:cNvPr id="5" name="Explosion 2 4"/>
          <p:cNvSpPr/>
          <p:nvPr/>
        </p:nvSpPr>
        <p:spPr>
          <a:xfrm>
            <a:off x="4876800" y="3406556"/>
            <a:ext cx="3962400" cy="2689444"/>
          </a:xfrm>
          <a:prstGeom prst="irregularSeal2">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0.5 point increments</a:t>
            </a:r>
          </a:p>
        </p:txBody>
      </p:sp>
    </p:spTree>
    <p:extLst>
      <p:ext uri="{BB962C8B-B14F-4D97-AF65-F5344CB8AC3E}">
        <p14:creationId xmlns:p14="http://schemas.microsoft.com/office/powerpoint/2010/main" val="167141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033" y="-152399"/>
            <a:ext cx="9202034" cy="7117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rot="16200000">
            <a:off x="1185527" y="3822065"/>
            <a:ext cx="4969928" cy="830997"/>
          </a:xfrm>
          <a:prstGeom prst="rect">
            <a:avLst/>
          </a:prstGeom>
          <a:solidFill>
            <a:schemeClr val="accent4">
              <a:lumMod val="40000"/>
              <a:lumOff val="60000"/>
            </a:schemeClr>
          </a:solidFill>
        </p:spPr>
        <p:txBody>
          <a:bodyPr wrap="square" rtlCol="0">
            <a:spAutoFit/>
          </a:bodyPr>
          <a:lstStyle/>
          <a:p>
            <a:pPr algn="ctr">
              <a:spcBef>
                <a:spcPts val="1200"/>
              </a:spcBef>
              <a:spcAft>
                <a:spcPts val="1200"/>
              </a:spcAft>
            </a:pPr>
            <a:r>
              <a:rPr lang="en-US" sz="2400" b="1" dirty="0"/>
              <a:t>Quick Analysis – Identify Problems (deduct accordingly)</a:t>
            </a:r>
          </a:p>
        </p:txBody>
      </p:sp>
    </p:spTree>
    <p:extLst>
      <p:ext uri="{BB962C8B-B14F-4D97-AF65-F5344CB8AC3E}">
        <p14:creationId xmlns:p14="http://schemas.microsoft.com/office/powerpoint/2010/main" val="3285374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033" y="-152399"/>
            <a:ext cx="9202034" cy="7117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rot="16200000">
            <a:off x="2197735" y="3822065"/>
            <a:ext cx="4969928" cy="830997"/>
          </a:xfrm>
          <a:prstGeom prst="rect">
            <a:avLst/>
          </a:prstGeom>
          <a:solidFill>
            <a:schemeClr val="accent4">
              <a:lumMod val="40000"/>
              <a:lumOff val="60000"/>
            </a:schemeClr>
          </a:solidFill>
        </p:spPr>
        <p:txBody>
          <a:bodyPr wrap="square" rtlCol="0">
            <a:spAutoFit/>
          </a:bodyPr>
          <a:lstStyle/>
          <a:p>
            <a:pPr algn="ctr"/>
            <a:r>
              <a:rPr lang="en-US" sz="2400" b="1" dirty="0"/>
              <a:t>What are you smelling?</a:t>
            </a:r>
          </a:p>
          <a:p>
            <a:pPr algn="ctr"/>
            <a:r>
              <a:rPr lang="en-US" sz="2400" b="1" dirty="0"/>
              <a:t>Intensity – Complexity</a:t>
            </a:r>
          </a:p>
        </p:txBody>
      </p:sp>
    </p:spTree>
    <p:extLst>
      <p:ext uri="{BB962C8B-B14F-4D97-AF65-F5344CB8AC3E}">
        <p14:creationId xmlns:p14="http://schemas.microsoft.com/office/powerpoint/2010/main" val="49582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033" y="-152399"/>
            <a:ext cx="9202034" cy="7117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rot="16200000">
            <a:off x="3188336" y="3885824"/>
            <a:ext cx="4969928" cy="769441"/>
          </a:xfrm>
          <a:prstGeom prst="rect">
            <a:avLst/>
          </a:prstGeom>
          <a:solidFill>
            <a:schemeClr val="accent4">
              <a:lumMod val="40000"/>
              <a:lumOff val="60000"/>
            </a:schemeClr>
          </a:solidFill>
        </p:spPr>
        <p:txBody>
          <a:bodyPr wrap="square" rtlCol="0">
            <a:spAutoFit/>
          </a:bodyPr>
          <a:lstStyle/>
          <a:p>
            <a:pPr algn="ctr"/>
            <a:r>
              <a:rPr lang="en-US" sz="2400" b="1" dirty="0"/>
              <a:t>What flavors are you tasting?</a:t>
            </a:r>
          </a:p>
          <a:p>
            <a:pPr algn="ctr"/>
            <a:r>
              <a:rPr lang="en-US" sz="2000" b="1" dirty="0"/>
              <a:t>Intensity – Complexity –Structure – Balance</a:t>
            </a:r>
          </a:p>
        </p:txBody>
      </p:sp>
    </p:spTree>
    <p:extLst>
      <p:ext uri="{BB962C8B-B14F-4D97-AF65-F5344CB8AC3E}">
        <p14:creationId xmlns:p14="http://schemas.microsoft.com/office/powerpoint/2010/main" val="3584109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033" y="-152399"/>
            <a:ext cx="9202034" cy="7117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rot="16200000">
            <a:off x="4219880" y="3775897"/>
            <a:ext cx="4969928" cy="923330"/>
          </a:xfrm>
          <a:prstGeom prst="rect">
            <a:avLst/>
          </a:prstGeom>
          <a:solidFill>
            <a:schemeClr val="accent4">
              <a:lumMod val="40000"/>
              <a:lumOff val="60000"/>
            </a:schemeClr>
          </a:solidFill>
        </p:spPr>
        <p:txBody>
          <a:bodyPr wrap="square" rtlCol="0">
            <a:spAutoFit/>
          </a:bodyPr>
          <a:lstStyle/>
          <a:p>
            <a:pPr algn="ctr"/>
            <a:r>
              <a:rPr lang="en-US" b="1" dirty="0"/>
              <a:t>How long does the pleasant flavor continue?</a:t>
            </a:r>
          </a:p>
          <a:p>
            <a:pPr algn="ctr"/>
            <a:r>
              <a:rPr lang="en-US" b="1" dirty="0"/>
              <a:t>Short (~15s) – Medium (~30s) – Long (~45s)</a:t>
            </a:r>
          </a:p>
          <a:p>
            <a:pPr algn="ctr"/>
            <a:r>
              <a:rPr lang="en-US" b="1" dirty="0"/>
              <a:t>[Document negative flavors too.]</a:t>
            </a:r>
          </a:p>
        </p:txBody>
      </p:sp>
    </p:spTree>
    <p:extLst>
      <p:ext uri="{BB962C8B-B14F-4D97-AF65-F5344CB8AC3E}">
        <p14:creationId xmlns:p14="http://schemas.microsoft.com/office/powerpoint/2010/main" val="8336753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6705</Words>
  <Application>Microsoft Office PowerPoint</Application>
  <PresentationFormat>On-screen Show (4:3)</PresentationFormat>
  <Paragraphs>670</Paragraphs>
  <Slides>41</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Script MT Bold</vt:lpstr>
      <vt:lpstr>Office Theme</vt:lpstr>
      <vt:lpstr>PowerPoint Presentation</vt:lpstr>
      <vt:lpstr>Great wines start from the ground up</vt:lpstr>
      <vt:lpstr>Geology</vt:lpstr>
      <vt:lpstr>California’s First AVA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Appellations</vt:lpstr>
      <vt:lpstr>Dollarhide Ranch Estate Vineyard (Napa Valley AVA)</vt:lpstr>
      <vt:lpstr>Los Carneros AVA</vt:lpstr>
      <vt:lpstr>Oak Knoll District of Napa Valley AVA</vt:lpstr>
      <vt:lpstr>Oakville AVA</vt:lpstr>
      <vt:lpstr>Stag’s Leap District AVA</vt:lpstr>
      <vt:lpstr>How About Some White Wines?</vt:lpstr>
      <vt:lpstr>St. Supéry 2017 Sauvignon Blanc</vt:lpstr>
      <vt:lpstr>Robert Mondavi Winery 2016 Fumé Blanc</vt:lpstr>
      <vt:lpstr>Stags’ Leap Winery 2017 Viognier</vt:lpstr>
      <vt:lpstr>More Appellations</vt:lpstr>
      <vt:lpstr>Calistoga AVA</vt:lpstr>
      <vt:lpstr>Chiles Valley District AVA</vt:lpstr>
      <vt:lpstr>Mount Veeder AVA</vt:lpstr>
      <vt:lpstr>Rutherford AVA</vt:lpstr>
      <vt:lpstr>St. Helena AVA</vt:lpstr>
      <vt:lpstr>Let’s Continue…</vt:lpstr>
      <vt:lpstr>Robert Mondavi Winery 2017 Pinot Noir</vt:lpstr>
      <vt:lpstr>Green &amp; Red Vineyard 2014 Zinfandel</vt:lpstr>
      <vt:lpstr>Whitehall Lane Winery  2015 Tre Leoni</vt:lpstr>
      <vt:lpstr>Mount Veeder Winery 2015 Reserve</vt:lpstr>
      <vt:lpstr>Remainder of Napa Appellations</vt:lpstr>
      <vt:lpstr>Atlas Peak AVA</vt:lpstr>
      <vt:lpstr>Coombsville AVA</vt:lpstr>
      <vt:lpstr>Diamond Mountain District AVA</vt:lpstr>
      <vt:lpstr>Howell Mountain AVA</vt:lpstr>
      <vt:lpstr>Spring Mountain District AVA</vt:lpstr>
      <vt:lpstr>Wild Horse Valley AVA</vt:lpstr>
      <vt:lpstr>Yountville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AWS National Tasting Project 2019</dc:title>
  <dc:creator/>
  <cp:keywords>American Wine Society, AWS, NTP, National Tasting Project, 2019, Napa Valley, Wine</cp:keywords>
  <cp:lastModifiedBy/>
  <cp:revision>1</cp:revision>
  <dcterms:created xsi:type="dcterms:W3CDTF">2019-01-10T11:44:43Z</dcterms:created>
  <dcterms:modified xsi:type="dcterms:W3CDTF">2019-08-06T12:48:29Z</dcterms:modified>
</cp:coreProperties>
</file>